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13" r:id="rId2"/>
    <p:sldMasterId id="2147483751" r:id="rId3"/>
  </p:sldMasterIdLst>
  <p:notesMasterIdLst>
    <p:notesMasterId r:id="rId61"/>
  </p:notesMasterIdLst>
  <p:handoutMasterIdLst>
    <p:handoutMasterId r:id="rId62"/>
  </p:handoutMasterIdLst>
  <p:sldIdLst>
    <p:sldId id="256" r:id="rId4"/>
    <p:sldId id="298" r:id="rId5"/>
    <p:sldId id="350" r:id="rId6"/>
    <p:sldId id="315" r:id="rId7"/>
    <p:sldId id="299" r:id="rId8"/>
    <p:sldId id="288" r:id="rId9"/>
    <p:sldId id="366" r:id="rId10"/>
    <p:sldId id="367" r:id="rId11"/>
    <p:sldId id="368" r:id="rId12"/>
    <p:sldId id="369" r:id="rId13"/>
    <p:sldId id="364" r:id="rId14"/>
    <p:sldId id="370" r:id="rId15"/>
    <p:sldId id="371" r:id="rId16"/>
    <p:sldId id="300" r:id="rId17"/>
    <p:sldId id="334" r:id="rId18"/>
    <p:sldId id="323" r:id="rId19"/>
    <p:sldId id="322" r:id="rId20"/>
    <p:sldId id="333" r:id="rId21"/>
    <p:sldId id="372" r:id="rId22"/>
    <p:sldId id="316" r:id="rId23"/>
    <p:sldId id="301" r:id="rId24"/>
    <p:sldId id="302" r:id="rId25"/>
    <p:sldId id="303" r:id="rId26"/>
    <p:sldId id="318" r:id="rId27"/>
    <p:sldId id="304" r:id="rId28"/>
    <p:sldId id="305" r:id="rId29"/>
    <p:sldId id="317" r:id="rId30"/>
    <p:sldId id="306" r:id="rId31"/>
    <p:sldId id="308" r:id="rId32"/>
    <p:sldId id="344" r:id="rId33"/>
    <p:sldId id="345" r:id="rId34"/>
    <p:sldId id="346" r:id="rId35"/>
    <p:sldId id="347" r:id="rId36"/>
    <p:sldId id="309" r:id="rId37"/>
    <p:sldId id="267" r:id="rId38"/>
    <p:sldId id="310" r:id="rId39"/>
    <p:sldId id="270" r:id="rId40"/>
    <p:sldId id="340" r:id="rId41"/>
    <p:sldId id="365" r:id="rId42"/>
    <p:sldId id="268" r:id="rId43"/>
    <p:sldId id="311" r:id="rId44"/>
    <p:sldId id="341" r:id="rId45"/>
    <p:sldId id="321" r:id="rId46"/>
    <p:sldId id="348" r:id="rId47"/>
    <p:sldId id="349" r:id="rId48"/>
    <p:sldId id="342" r:id="rId49"/>
    <p:sldId id="262" r:id="rId50"/>
    <p:sldId id="259" r:id="rId51"/>
    <p:sldId id="325" r:id="rId52"/>
    <p:sldId id="343" r:id="rId53"/>
    <p:sldId id="324" r:id="rId54"/>
    <p:sldId id="264" r:id="rId55"/>
    <p:sldId id="260" r:id="rId56"/>
    <p:sldId id="261" r:id="rId57"/>
    <p:sldId id="326" r:id="rId58"/>
    <p:sldId id="327" r:id="rId59"/>
    <p:sldId id="291" r:id="rId60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CC5"/>
    <a:srgbClr val="C5F5FF"/>
    <a:srgbClr val="FEFEB0"/>
    <a:srgbClr val="FFC4A7"/>
    <a:srgbClr val="99CCFF"/>
    <a:srgbClr val="9FE6FF"/>
    <a:srgbClr val="EFFB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F92A6-EEB5-4C22-9735-E1F10C099087}" v="100" dt="2021-11-03T13:59:59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0698" autoAdjust="0"/>
  </p:normalViewPr>
  <p:slideViewPr>
    <p:cSldViewPr>
      <p:cViewPr varScale="1">
        <p:scale>
          <a:sx n="59" d="100"/>
          <a:sy n="59" d="100"/>
        </p:scale>
        <p:origin x="1494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microsoft.com/office/2015/10/relationships/revisionInfo" Target="revisionInfo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609A0-77CE-4841-BA28-1E79A3763459}" type="datetimeFigureOut">
              <a:rPr lang="de-DE" smtClean="0"/>
              <a:t>16.11.2022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CCE1-4067-4F63-89E9-FDDF643B25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589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4"/>
            <a:ext cx="533527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88993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4"/>
            <a:ext cx="2889938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EB688-A2CA-4794-A988-5BF9640152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4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231346-CE1D-42FB-8146-26E8CC4E48F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248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604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C2E300-50E8-4CBF-99A5-97BC673055BD}" type="slidenum">
              <a:rPr lang="de-DE" altLang="de-DE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17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err="1"/>
              <a:t>Unesco</a:t>
            </a:r>
            <a:r>
              <a:rPr lang="de-DE" altLang="de-DE" dirty="0"/>
              <a:t>: Besondere Projekte und Schwerpunkt Menschenrechte und </a:t>
            </a:r>
            <a:r>
              <a:rPr lang="de-DE" altLang="de-DE" dirty="0" err="1"/>
              <a:t>Demonkratieerziehung</a:t>
            </a:r>
            <a:r>
              <a:rPr lang="de-DE" altLang="de-DE" dirty="0"/>
              <a:t> </a:t>
            </a:r>
          </a:p>
          <a:p>
            <a:r>
              <a:rPr lang="de-DE" altLang="de-DE" dirty="0" err="1"/>
              <a:t>Certilingua</a:t>
            </a:r>
            <a:r>
              <a:rPr lang="de-DE" altLang="de-DE" dirty="0"/>
              <a:t>: Förderung der Mehrsprachigkeit in </a:t>
            </a:r>
            <a:r>
              <a:rPr lang="de-DE" altLang="de-DE" dirty="0" err="1"/>
              <a:t>Verbindugn</a:t>
            </a:r>
            <a:r>
              <a:rPr lang="de-DE" altLang="de-DE" dirty="0"/>
              <a:t> mit der Vergabe des Exzellenzlabels </a:t>
            </a:r>
          </a:p>
          <a:p>
            <a:r>
              <a:rPr lang="de-DE" altLang="de-DE" dirty="0"/>
              <a:t>Lions-Quest „Erwachsen werden“ ist ein Jugendförderprogramm für 10 bis 14-jährige Mädchen und Jungen. Förderung der Sozialkompetenz</a:t>
            </a:r>
          </a:p>
          <a:p>
            <a:r>
              <a:rPr lang="de-DE" altLang="de-DE" dirty="0"/>
              <a:t>Der Hausaufgabenclub findet viermal wöchentlich (montags – donnerstags) von 13.50 Uhr bis 15.10 Uhr statt. </a:t>
            </a:r>
          </a:p>
          <a:p>
            <a:r>
              <a:rPr lang="de-DE" altLang="de-DE" dirty="0"/>
              <a:t>Umweltschule: Projekte zum Umweltschutz, ökologisches Verständnis und Nachhaltigkeit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EB688-A2CA-4794-A988-5BF96401529F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40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F460-7BDB-4111-B5A1-5F39EE6CBBF9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CB03-E025-4B96-BE15-56E76105BE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01B4-7BCE-48C2-9D26-4138A29FB880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361C0-A9C9-4E97-B8B4-EEE2A46CC1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3ADA4-32D8-4293-B314-9A32EBB23971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68270-3410-454E-B5C4-5E0A208F84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05B0-C8FC-4ED8-AE84-AD87DFDAA73C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9B413-C6A2-4132-9422-8558025921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de-DE" altLang="de-DE" sz="4800" dirty="0">
              <a:solidFill>
                <a:srgbClr val="244894"/>
              </a:solidFill>
              <a:latin typeface="Times" charset="0"/>
            </a:endParaRPr>
          </a:p>
        </p:txBody>
      </p:sp>
      <p:pic>
        <p:nvPicPr>
          <p:cNvPr id="5" name="Picture 8" descr="Streif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M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6238"/>
            <a:ext cx="63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 userDrawn="1"/>
        </p:nvSpPr>
        <p:spPr bwMode="auto">
          <a:xfrm>
            <a:off x="531813" y="293688"/>
            <a:ext cx="1958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de-DE" altLang="de-DE" sz="1200" b="1" dirty="0">
                <a:solidFill>
                  <a:srgbClr val="244894"/>
                </a:solidFill>
                <a:latin typeface="Arial" charset="0"/>
              </a:rPr>
              <a:t>Hessische Staatskanzlei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1813" y="1668463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Einzeiliger oder zweizeiliger</a:t>
            </a:r>
            <a:br>
              <a:rPr lang="de-DE"/>
            </a:br>
            <a:r>
              <a:rPr lang="de-DE"/>
              <a:t>Titel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3" y="3122613"/>
            <a:ext cx="6400800" cy="1752600"/>
          </a:xfrm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Untertitel der Präsentation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4419600" cy="381000"/>
          </a:xfrm>
        </p:spPr>
        <p:txBody>
          <a:bodyPr lIns="0" tIns="0" rIns="0" bIns="0"/>
          <a:lstStyle>
            <a:lvl1pPr eaLnBrk="0" hangingPunct="0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Wiesbaden, den </a:t>
            </a:r>
            <a:fld id="{0CBBF072-601C-47CE-AFE0-149D83D7D549}" type="datetime2">
              <a:rPr lang="de-DE" smtClean="0">
                <a:solidFill>
                  <a:srgbClr val="FFFFFF"/>
                </a:solidFill>
              </a:rPr>
              <a:t>Mittwoch, 16. November 2022</a:t>
            </a:fld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4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914400" indent="-457200">
              <a:buFont typeface="Arial" panose="020B0604020202020204" pitchFamily="34" charset="0"/>
              <a:buChar char="•"/>
              <a:defRPr sz="1800">
                <a:latin typeface="+mn-lt"/>
              </a:defRPr>
            </a:lvl2pPr>
            <a:lvl3pPr marL="1257300" indent="-342900">
              <a:buFont typeface="Courier New" panose="02070309020205020404" pitchFamily="49" charset="0"/>
              <a:buChar char="o"/>
              <a:defRPr sz="1800">
                <a:latin typeface="+mn-lt"/>
              </a:defRPr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431F-5BAE-4D1D-9839-2764F7477FED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026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B9CD4-FA39-4580-878B-1E851822703A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0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18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942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0A49-4B04-4CE2-A245-5876710B8CB9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3057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736E-73AE-4452-9E6A-A6CDD373AB74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880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EA75-87C7-431D-B6A3-BBCFBD310275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309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C755F-794A-420A-A30C-65FE0EBE4547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35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966E6-DEA2-4E40-ABE6-48044CC507D9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BCD73-D772-456B-BA0F-70C45A8CA7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55E0-415F-44D7-A9B2-1852D03831C1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2882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C7D9-DF4E-4C5B-8EEA-0EEFA0EEB681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5892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C33C-6A1B-42B1-9A4E-40CC9D891C32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059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61113" y="838200"/>
            <a:ext cx="1943100" cy="5257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1813" y="838200"/>
            <a:ext cx="5676900" cy="52578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F7F86-AAAF-42F5-BC25-B77DA9979410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176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DB6B-9CC1-408B-B96F-673D8F38774F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21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37157-6324-4AD8-99DE-88CD48075FC5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38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AB63-58CB-4219-B16F-8FE11E4C9C5A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19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A4F4F-561C-4349-A508-BD568173042B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69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11FF0-A110-4FD4-89FB-6CF12004A52D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79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2F027-58CA-4B77-891B-0CFCB7DE4595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0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A4BF-4191-4AE2-A9C7-6A9F101D0CF8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C8CD3-74CC-4DEC-B69B-41148E5CDC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80903-6C34-4A43-B369-705509B61742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282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4F02-DDB8-4140-8A1A-9C144EB4D105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493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BAE6-9861-4DD1-BBED-4DB0C146779B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25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B5F1-78CC-4041-931D-751E226C5DAC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75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1FB52-3825-4611-A32F-09A8B20324FE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01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74A96-33EF-4541-8325-F25D8A2BD47D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82381-BF50-4F4E-BA7A-9A2622178D6A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FBE2-F67C-493C-8E3F-C7B58B296A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499C1-BFB7-4C2A-B49F-4E9D1E312311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844D0-154F-4569-85E7-3F422D6E9F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F064-D8E6-4F49-9E25-9613D7482544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7AF2-BFBF-4A48-8DC4-16C19E8AC6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0DC9-17CA-4DB9-BE6F-F23F1843D779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3625C-A2AB-419C-A24F-BA1ABDD085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017FD-14E6-4DAC-9BFE-1FA497043536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93CE-DA31-4E6C-855F-692356BF0A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57CA4-0805-4A12-AB44-A7DB77690B87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A1891-D519-4338-88BA-5FBF04A9C9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0404F6E-2CA7-4C3B-B1F7-78E4ADBCCE5B}" type="datetime2">
              <a:rPr lang="de-DE" smtClean="0"/>
              <a:t>Mittwoch, 16. November 2022</a:t>
            </a:fld>
            <a:endParaRPr lang="de-DE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DEBBB9-47C5-414D-B9CC-68474D9C0B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Nmvb fgus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vmlöKEDG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940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3333CC"/>
                </a:solidFill>
                <a:latin typeface="+mn-lt"/>
              </a:defRPr>
            </a:lvl1pPr>
          </a:lstStyle>
          <a:p>
            <a:pPr>
              <a:defRPr/>
            </a:pPr>
            <a:fld id="{4A86BA35-584A-4F12-91FF-5C30473A89D7}" type="datetime2">
              <a:rPr lang="de-DE" smtClean="0"/>
              <a:t>Mittwoch, 16. November 2022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813" y="2936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244894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 </a:t>
            </a:r>
          </a:p>
        </p:txBody>
      </p:sp>
      <p:pic>
        <p:nvPicPr>
          <p:cNvPr id="1030" name="Picture 7" descr="Streife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6553200" y="64008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68F29259-C9BD-4CFA-96F4-CA3871FE7958}" type="slidenum">
              <a:rPr lang="it-IT" altLang="de-DE" sz="1000" smtClean="0">
                <a:solidFill>
                  <a:srgbClr val="3333CC"/>
                </a:solidFill>
                <a:latin typeface="Arial" panose="020B0604020202020204" pitchFamily="34" charset="0"/>
              </a:rPr>
              <a:pPr algn="r">
                <a:defRPr/>
              </a:pPr>
              <a:t>‹Nr.›</a:t>
            </a:fld>
            <a:endParaRPr lang="it-IT" altLang="de-DE" sz="100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0" descr="HM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6238"/>
            <a:ext cx="63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77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de-DE">
              <a:solidFill>
                <a:srgbClr val="000000"/>
              </a:solidFill>
            </a:endParaRP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54FA0F-3A60-40F6-86CF-E28B6EBC54F2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6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schulaufnahme@mws-hg.de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boldt.schule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iserin-friedrich.de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experimentarium.kaiserin-friedrich.de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c.wagner@kaiserin-friedrich.de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aiserin-friedrich.de/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5063"/>
            <a:ext cx="7772400" cy="1068387"/>
          </a:xfrm>
        </p:spPr>
        <p:txBody>
          <a:bodyPr/>
          <a:lstStyle/>
          <a:p>
            <a:pPr eaLnBrk="1" hangingPunct="1"/>
            <a:r>
              <a:rPr lang="de-DE">
                <a:latin typeface="Tempus Sans ITC" pitchFamily="82" charset="0"/>
              </a:rPr>
              <a:t>Welche Schule für mein Kind?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213100"/>
            <a:ext cx="7010400" cy="2608263"/>
          </a:xfrm>
        </p:spPr>
        <p:txBody>
          <a:bodyPr/>
          <a:lstStyle/>
          <a:p>
            <a:pPr algn="ctr" eaLnBrk="1" hangingPunct="1"/>
            <a:r>
              <a:rPr lang="de-DE" sz="4000" dirty="0"/>
              <a:t>Informationselternabend</a:t>
            </a:r>
          </a:p>
          <a:p>
            <a:pPr algn="ctr" eaLnBrk="1" hangingPunct="1"/>
            <a:endParaRPr lang="de-DE" sz="4000" dirty="0"/>
          </a:p>
          <a:p>
            <a:pPr algn="ctr" eaLnBrk="1" hangingPunct="1"/>
            <a:endParaRPr lang="de-DE" sz="2000" dirty="0"/>
          </a:p>
          <a:p>
            <a:pPr algn="ctr" eaLnBrk="1" hangingPunct="1"/>
            <a:r>
              <a:rPr lang="de-DE" sz="2000" dirty="0"/>
              <a:t>Maria-Scholz-Schule Bad Homburg </a:t>
            </a:r>
          </a:p>
        </p:txBody>
      </p:sp>
      <p:pic>
        <p:nvPicPr>
          <p:cNvPr id="3076" name="Picture 6" descr="Wegwei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005263"/>
            <a:ext cx="18811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blackbo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05064"/>
            <a:ext cx="1268412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8750" cy="1371600"/>
          </a:xfrm>
        </p:spPr>
        <p:txBody>
          <a:bodyPr/>
          <a:lstStyle/>
          <a:p>
            <a:pPr eaLnBrk="1" hangingPunct="1"/>
            <a:r>
              <a:rPr lang="de-DE" sz="28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br>
              <a:rPr lang="de-DE" sz="2800" b="1" dirty="0">
                <a:solidFill>
                  <a:schemeClr val="tx2"/>
                </a:solidFill>
                <a:latin typeface="+mj-lt"/>
              </a:rPr>
            </a:br>
            <a:r>
              <a:rPr lang="de-DE" sz="2800" b="1" dirty="0">
                <a:solidFill>
                  <a:schemeClr val="tx2"/>
                </a:solidFill>
                <a:latin typeface="+mj-lt"/>
              </a:rPr>
              <a:t>    Schulform Gymnasium</a:t>
            </a:r>
            <a:r>
              <a:rPr lang="de-DE" sz="36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  <a:endParaRPr lang="de-DE" sz="2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Der Unterricht ist so ausgerichtet, dass Schülerinnen und Schüler in der Mittelstufe zum studienqualifizierenden Bildungsgang der gymnasialen Oberstufe hingeführt werden.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Es muss aber auch eine praxisbezogene Grundbildung und eine Hinführung zur Arbeits- und Wirtschaftswelt erfolgen, die zum direkten Wechsel in berufsqualifizierende Bildungsgänge nach der Mittelstufe befähigt.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Erste und zweite Fremdsprache sind verpflichtend und haben mit Blick auf die Versetzungsentscheidung den Stellenwert eines Hauptfaches. Eine dritte Fremdsprache ist möglich.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Im Wahlunterricht können Schwerpunktsetzungen für ein eigenes Schulprofil erfolgen, die Schülerinnen und Schülern die Ausprägung von Fähigkeiten und Neigungen ermöglichen.</a:t>
            </a:r>
          </a:p>
          <a:p>
            <a:pPr eaLnBrk="1" hangingPunct="1">
              <a:lnSpc>
                <a:spcPct val="90000"/>
              </a:lnSpc>
            </a:pPr>
            <a:endParaRPr lang="de-DE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9833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Bildungswege nach der GS: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Schulform Gymnasium - Wünschenswertes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01000" cy="44116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de-DE" sz="2400" dirty="0"/>
              <a:t>Leistungsfähigkeit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de-DE" sz="2400" dirty="0"/>
              <a:t>Lernwillen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de-DE" sz="2400" dirty="0"/>
              <a:t>Strukturiertheit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de-DE" sz="2400" dirty="0"/>
              <a:t>Aufgeschlossenheit neuen Dingen gegenüber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de-DE" sz="2400" dirty="0"/>
              <a:t>Interesse und Neugier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de-DE" sz="2400" dirty="0"/>
              <a:t>Bereitschaft, sich für die Gemeinschaft zu engagieren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de-DE" sz="2400" dirty="0"/>
              <a:t>Für den Übergang in ein Gymnasium wird ein Notendurchschnitt D, M, SU, E von mindestens 2,5 geraten. </a:t>
            </a:r>
          </a:p>
        </p:txBody>
      </p:sp>
    </p:spTree>
    <p:extLst>
      <p:ext uri="{BB962C8B-B14F-4D97-AF65-F5344CB8AC3E}">
        <p14:creationId xmlns:p14="http://schemas.microsoft.com/office/powerpoint/2010/main" val="384614544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136904" cy="1371600"/>
          </a:xfrm>
        </p:spPr>
        <p:txBody>
          <a:bodyPr/>
          <a:lstStyle/>
          <a:p>
            <a:pPr eaLnBrk="1" hangingPunct="1"/>
            <a:r>
              <a:rPr lang="de-DE" sz="28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br>
              <a:rPr lang="de-DE" sz="2800" b="1" dirty="0">
                <a:solidFill>
                  <a:schemeClr val="tx2"/>
                </a:solidFill>
                <a:latin typeface="+mj-lt"/>
              </a:rPr>
            </a:br>
            <a:r>
              <a:rPr lang="de-DE" sz="2800" b="1" dirty="0">
                <a:solidFill>
                  <a:schemeClr val="tx2"/>
                </a:solidFill>
                <a:latin typeface="+mj-lt"/>
              </a:rPr>
              <a:t>    Schulform kooperative Gesamtschule</a:t>
            </a:r>
            <a:endParaRPr lang="de-DE" sz="2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de-DE" altLang="de-DE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Alle drei Bildungsgänge werden unter dem Dach einer Schule angeboten.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Entsprechend können dort auch alle Abschlüsse der Sekundarstufe I erreicht werden.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Der Unterricht findet in den jeweiligen Schulzweigen bildungsgangbezogen statt (Hauptschulzweig, Realschulzweig, Gymnasialzweig).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Der Wechsel des Bildungsgangs kann ohne Schulwechsel erfolgen.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de-DE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3465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136904" cy="1371600"/>
          </a:xfrm>
        </p:spPr>
        <p:txBody>
          <a:bodyPr/>
          <a:lstStyle/>
          <a:p>
            <a:pPr eaLnBrk="1" hangingPunct="1"/>
            <a:r>
              <a:rPr lang="de-DE" sz="28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br>
              <a:rPr lang="de-DE" sz="2800" b="1" dirty="0">
                <a:solidFill>
                  <a:schemeClr val="tx2"/>
                </a:solidFill>
                <a:latin typeface="+mj-lt"/>
              </a:rPr>
            </a:br>
            <a:r>
              <a:rPr lang="de-DE" sz="2800" b="1" dirty="0">
                <a:solidFill>
                  <a:schemeClr val="tx2"/>
                </a:solidFill>
                <a:latin typeface="+mj-lt"/>
              </a:rPr>
              <a:t>    Schulform integrierte Gesamtschule</a:t>
            </a:r>
            <a:endParaRPr lang="de-DE" sz="2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de-DE" altLang="de-DE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Alle drei Bildungsgänge werden unter dem Dach einer Schule angeboten.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Entsprechend können auch alle Abschlüsse der Sekundarstufe I erreicht werden.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Der Unterricht findet bildungsgangübergreifend statt, dadurch erfolgt ein längeres gemeinsames Lernen im Klassenverband (Kernunterricht).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Zunehmend erfolgt eine Ausdifferenzierung nach Leistung im Kursunterricht (E/G- oder A/B/C-Kurse).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Die Zuerkennung des Schulabschlusses entscheidet sich am Ende von Jahrgangsstufe  9 oder 10 auf Grundlage der erbrachten Leistungen.</a:t>
            </a:r>
            <a:endParaRPr kumimoji="0" lang="de-DE" altLang="de-DE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itchFamily="34" charset="-128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de-DE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3919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54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568" y="116632"/>
            <a:ext cx="777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Bildungswege auf einen Blick</a:t>
            </a:r>
          </a:p>
          <a:p>
            <a:pPr>
              <a:defRPr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hessenweit</a:t>
            </a:r>
          </a:p>
        </p:txBody>
      </p:sp>
      <p:cxnSp>
        <p:nvCxnSpPr>
          <p:cNvPr id="11" name="Gerader Verbinder 11"/>
          <p:cNvCxnSpPr/>
          <p:nvPr/>
        </p:nvCxnSpPr>
        <p:spPr bwMode="auto">
          <a:xfrm>
            <a:off x="1398588" y="50053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2"/>
          <p:cNvSpPr txBox="1">
            <a:spLocks noChangeArrowheads="1"/>
          </p:cNvSpPr>
          <p:nvPr/>
        </p:nvSpPr>
        <p:spPr bwMode="auto">
          <a:xfrm>
            <a:off x="1229267" y="5271956"/>
            <a:ext cx="354525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5</a:t>
            </a:r>
          </a:p>
        </p:txBody>
      </p:sp>
      <p:sp>
        <p:nvSpPr>
          <p:cNvPr id="13" name="Textfeld 13"/>
          <p:cNvSpPr txBox="1">
            <a:spLocks noChangeArrowheads="1"/>
          </p:cNvSpPr>
          <p:nvPr/>
        </p:nvSpPr>
        <p:spPr bwMode="auto">
          <a:xfrm>
            <a:off x="1232072" y="4811010"/>
            <a:ext cx="333372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6</a:t>
            </a:r>
          </a:p>
        </p:txBody>
      </p:sp>
      <p:sp>
        <p:nvSpPr>
          <p:cNvPr id="14" name="Textfeld 14"/>
          <p:cNvSpPr txBox="1">
            <a:spLocks noChangeArrowheads="1"/>
          </p:cNvSpPr>
          <p:nvPr/>
        </p:nvSpPr>
        <p:spPr bwMode="auto">
          <a:xfrm>
            <a:off x="1223187" y="4384790"/>
            <a:ext cx="333369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7</a:t>
            </a:r>
          </a:p>
        </p:txBody>
      </p:sp>
      <p:sp>
        <p:nvSpPr>
          <p:cNvPr id="15" name="Textfeld 15"/>
          <p:cNvSpPr txBox="1">
            <a:spLocks noChangeArrowheads="1"/>
          </p:cNvSpPr>
          <p:nvPr/>
        </p:nvSpPr>
        <p:spPr bwMode="auto">
          <a:xfrm>
            <a:off x="1238159" y="3966561"/>
            <a:ext cx="327461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8</a:t>
            </a:r>
          </a:p>
        </p:txBody>
      </p:sp>
      <p:sp>
        <p:nvSpPr>
          <p:cNvPr id="16" name="Textfeld 16"/>
          <p:cNvSpPr txBox="1">
            <a:spLocks noChangeArrowheads="1"/>
          </p:cNvSpPr>
          <p:nvPr/>
        </p:nvSpPr>
        <p:spPr bwMode="auto">
          <a:xfrm>
            <a:off x="1239132" y="3521683"/>
            <a:ext cx="333369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9</a:t>
            </a:r>
          </a:p>
        </p:txBody>
      </p:sp>
      <p:sp>
        <p:nvSpPr>
          <p:cNvPr id="17" name="Textfeld 17"/>
          <p:cNvSpPr txBox="1">
            <a:spLocks noChangeArrowheads="1"/>
          </p:cNvSpPr>
          <p:nvPr/>
        </p:nvSpPr>
        <p:spPr bwMode="auto">
          <a:xfrm>
            <a:off x="1165339" y="3114667"/>
            <a:ext cx="449066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10</a:t>
            </a:r>
          </a:p>
        </p:txBody>
      </p:sp>
      <p:sp>
        <p:nvSpPr>
          <p:cNvPr id="2" name="Rechteck 1"/>
          <p:cNvSpPr/>
          <p:nvPr/>
        </p:nvSpPr>
        <p:spPr>
          <a:xfrm>
            <a:off x="1783112" y="3521683"/>
            <a:ext cx="1914260" cy="1995549"/>
          </a:xfrm>
          <a:prstGeom prst="rect">
            <a:avLst/>
          </a:prstGeom>
          <a:solidFill>
            <a:srgbClr val="FFC4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3923928" y="3114667"/>
            <a:ext cx="1944216" cy="2402566"/>
          </a:xfrm>
          <a:prstGeom prst="rect">
            <a:avLst/>
          </a:prstGeom>
          <a:solidFill>
            <a:srgbClr val="FEFE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6094700" y="1804829"/>
            <a:ext cx="1933684" cy="3712404"/>
          </a:xfrm>
          <a:prstGeom prst="rect">
            <a:avLst/>
          </a:prstGeom>
          <a:solidFill>
            <a:srgbClr val="C5F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7"/>
          <p:cNvSpPr txBox="1">
            <a:spLocks noChangeArrowheads="1"/>
          </p:cNvSpPr>
          <p:nvPr/>
        </p:nvSpPr>
        <p:spPr bwMode="auto">
          <a:xfrm>
            <a:off x="1165340" y="2238567"/>
            <a:ext cx="449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12</a:t>
            </a:r>
          </a:p>
        </p:txBody>
      </p:sp>
      <p:sp>
        <p:nvSpPr>
          <p:cNvPr id="21" name="Textfeld 17"/>
          <p:cNvSpPr txBox="1">
            <a:spLocks noChangeArrowheads="1"/>
          </p:cNvSpPr>
          <p:nvPr/>
        </p:nvSpPr>
        <p:spPr bwMode="auto">
          <a:xfrm>
            <a:off x="1165339" y="2677612"/>
            <a:ext cx="449066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11</a:t>
            </a:r>
          </a:p>
        </p:txBody>
      </p:sp>
      <p:sp>
        <p:nvSpPr>
          <p:cNvPr id="22" name="Textfeld 17"/>
          <p:cNvSpPr txBox="1">
            <a:spLocks noChangeArrowheads="1"/>
          </p:cNvSpPr>
          <p:nvPr/>
        </p:nvSpPr>
        <p:spPr bwMode="auto">
          <a:xfrm>
            <a:off x="1177357" y="1804828"/>
            <a:ext cx="449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13</a:t>
            </a:r>
          </a:p>
        </p:txBody>
      </p:sp>
      <p:cxnSp>
        <p:nvCxnSpPr>
          <p:cNvPr id="25" name="Gerader Verbinder 24"/>
          <p:cNvCxnSpPr/>
          <p:nvPr/>
        </p:nvCxnSpPr>
        <p:spPr>
          <a:xfrm>
            <a:off x="6094700" y="2276872"/>
            <a:ext cx="1933684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966213" y="3101884"/>
            <a:ext cx="1901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Realschulabschluss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724541" y="3521629"/>
            <a:ext cx="2055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Hauptschulabschluss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695897" y="226774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Abitur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4019110" y="3384032"/>
            <a:ext cx="178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/>
              <a:t>(Mittlerer Abschluss)</a:t>
            </a:r>
            <a:endParaRPr lang="de-DE" sz="1600" i="1" dirty="0"/>
          </a:p>
        </p:txBody>
      </p:sp>
      <p:sp>
        <p:nvSpPr>
          <p:cNvPr id="33" name="Textfeld 32"/>
          <p:cNvSpPr txBox="1"/>
          <p:nvPr/>
        </p:nvSpPr>
        <p:spPr>
          <a:xfrm>
            <a:off x="6369686" y="2518083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i="1" dirty="0"/>
              <a:t>(Allgemeine </a:t>
            </a:r>
          </a:p>
          <a:p>
            <a:pPr algn="ctr"/>
            <a:r>
              <a:rPr lang="de-DE" sz="1200" i="1" dirty="0"/>
              <a:t>Hochschulreife)</a:t>
            </a:r>
            <a:endParaRPr lang="de-DE" sz="1600" i="1" dirty="0"/>
          </a:p>
        </p:txBody>
      </p:sp>
      <p:sp>
        <p:nvSpPr>
          <p:cNvPr id="34" name="Textfeld 33"/>
          <p:cNvSpPr txBox="1"/>
          <p:nvPr/>
        </p:nvSpPr>
        <p:spPr>
          <a:xfrm>
            <a:off x="1801284" y="4816898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Bildungsgang</a:t>
            </a:r>
          </a:p>
          <a:p>
            <a:pPr algn="ctr"/>
            <a:r>
              <a:rPr lang="de-DE" b="1" dirty="0"/>
              <a:t>Hauptschule</a:t>
            </a:r>
            <a:endParaRPr lang="de-DE" sz="2400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3947046" y="4816898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Bildungsgang</a:t>
            </a:r>
          </a:p>
          <a:p>
            <a:pPr algn="ctr"/>
            <a:r>
              <a:rPr lang="de-DE" b="1" dirty="0"/>
              <a:t>Realschule</a:t>
            </a:r>
            <a:endParaRPr lang="de-DE" sz="240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6115104" y="4778568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Bildungsgang</a:t>
            </a:r>
          </a:p>
          <a:p>
            <a:pPr algn="ctr"/>
            <a:r>
              <a:rPr lang="de-DE" b="1" dirty="0"/>
              <a:t>Gymnasium</a:t>
            </a:r>
            <a:endParaRPr lang="de-DE" sz="2400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6822829" y="1734149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G9</a:t>
            </a:r>
            <a:endParaRPr lang="de-DE" sz="2400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6577723" y="352826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G8/G9</a:t>
            </a:r>
            <a:endParaRPr lang="de-DE" sz="2400" b="1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5400" dirty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2343" y="120118"/>
            <a:ext cx="777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Bildungswege auf einen Blick</a:t>
            </a:r>
          </a:p>
          <a:p>
            <a:pPr>
              <a:defRPr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Bad Homburg</a:t>
            </a:r>
          </a:p>
        </p:txBody>
      </p:sp>
      <p:cxnSp>
        <p:nvCxnSpPr>
          <p:cNvPr id="11" name="Gerader Verbinder 11"/>
          <p:cNvCxnSpPr/>
          <p:nvPr/>
        </p:nvCxnSpPr>
        <p:spPr bwMode="auto">
          <a:xfrm>
            <a:off x="1398588" y="50053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2"/>
          <p:cNvSpPr txBox="1">
            <a:spLocks noChangeArrowheads="1"/>
          </p:cNvSpPr>
          <p:nvPr/>
        </p:nvSpPr>
        <p:spPr bwMode="auto">
          <a:xfrm>
            <a:off x="1229267" y="5271956"/>
            <a:ext cx="354525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5</a:t>
            </a:r>
          </a:p>
        </p:txBody>
      </p:sp>
      <p:sp>
        <p:nvSpPr>
          <p:cNvPr id="13" name="Textfeld 13"/>
          <p:cNvSpPr txBox="1">
            <a:spLocks noChangeArrowheads="1"/>
          </p:cNvSpPr>
          <p:nvPr/>
        </p:nvSpPr>
        <p:spPr bwMode="auto">
          <a:xfrm>
            <a:off x="1232072" y="4811010"/>
            <a:ext cx="333372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6</a:t>
            </a:r>
          </a:p>
        </p:txBody>
      </p:sp>
      <p:sp>
        <p:nvSpPr>
          <p:cNvPr id="14" name="Textfeld 14"/>
          <p:cNvSpPr txBox="1">
            <a:spLocks noChangeArrowheads="1"/>
          </p:cNvSpPr>
          <p:nvPr/>
        </p:nvSpPr>
        <p:spPr bwMode="auto">
          <a:xfrm>
            <a:off x="1223187" y="4384790"/>
            <a:ext cx="333369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7</a:t>
            </a:r>
          </a:p>
        </p:txBody>
      </p:sp>
      <p:sp>
        <p:nvSpPr>
          <p:cNvPr id="15" name="Textfeld 15"/>
          <p:cNvSpPr txBox="1">
            <a:spLocks noChangeArrowheads="1"/>
          </p:cNvSpPr>
          <p:nvPr/>
        </p:nvSpPr>
        <p:spPr bwMode="auto">
          <a:xfrm>
            <a:off x="1238159" y="3966561"/>
            <a:ext cx="327461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8</a:t>
            </a:r>
          </a:p>
        </p:txBody>
      </p:sp>
      <p:sp>
        <p:nvSpPr>
          <p:cNvPr id="16" name="Textfeld 16"/>
          <p:cNvSpPr txBox="1">
            <a:spLocks noChangeArrowheads="1"/>
          </p:cNvSpPr>
          <p:nvPr/>
        </p:nvSpPr>
        <p:spPr bwMode="auto">
          <a:xfrm>
            <a:off x="1239132" y="3521683"/>
            <a:ext cx="333369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9</a:t>
            </a:r>
          </a:p>
        </p:txBody>
      </p:sp>
      <p:sp>
        <p:nvSpPr>
          <p:cNvPr id="17" name="Textfeld 17"/>
          <p:cNvSpPr txBox="1">
            <a:spLocks noChangeArrowheads="1"/>
          </p:cNvSpPr>
          <p:nvPr/>
        </p:nvSpPr>
        <p:spPr bwMode="auto">
          <a:xfrm>
            <a:off x="1165339" y="3114667"/>
            <a:ext cx="449066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10</a:t>
            </a:r>
          </a:p>
        </p:txBody>
      </p:sp>
      <p:sp>
        <p:nvSpPr>
          <p:cNvPr id="2" name="Rechteck 1"/>
          <p:cNvSpPr/>
          <p:nvPr/>
        </p:nvSpPr>
        <p:spPr>
          <a:xfrm>
            <a:off x="1783112" y="3521683"/>
            <a:ext cx="1914260" cy="1995549"/>
          </a:xfrm>
          <a:prstGeom prst="rect">
            <a:avLst/>
          </a:prstGeom>
          <a:solidFill>
            <a:srgbClr val="FFC4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3923928" y="3114667"/>
            <a:ext cx="1944216" cy="2402566"/>
          </a:xfrm>
          <a:prstGeom prst="rect">
            <a:avLst/>
          </a:prstGeom>
          <a:solidFill>
            <a:srgbClr val="FEFE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6094700" y="1804829"/>
            <a:ext cx="1933684" cy="3712404"/>
          </a:xfrm>
          <a:prstGeom prst="rect">
            <a:avLst/>
          </a:prstGeom>
          <a:solidFill>
            <a:srgbClr val="C5F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7"/>
          <p:cNvSpPr txBox="1">
            <a:spLocks noChangeArrowheads="1"/>
          </p:cNvSpPr>
          <p:nvPr/>
        </p:nvSpPr>
        <p:spPr bwMode="auto">
          <a:xfrm>
            <a:off x="1165340" y="2238567"/>
            <a:ext cx="449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12</a:t>
            </a:r>
          </a:p>
        </p:txBody>
      </p:sp>
      <p:sp>
        <p:nvSpPr>
          <p:cNvPr id="21" name="Textfeld 17"/>
          <p:cNvSpPr txBox="1">
            <a:spLocks noChangeArrowheads="1"/>
          </p:cNvSpPr>
          <p:nvPr/>
        </p:nvSpPr>
        <p:spPr bwMode="auto">
          <a:xfrm>
            <a:off x="1165339" y="2677612"/>
            <a:ext cx="449066" cy="3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11</a:t>
            </a:r>
          </a:p>
        </p:txBody>
      </p:sp>
      <p:sp>
        <p:nvSpPr>
          <p:cNvPr id="22" name="Textfeld 17"/>
          <p:cNvSpPr txBox="1">
            <a:spLocks noChangeArrowheads="1"/>
          </p:cNvSpPr>
          <p:nvPr/>
        </p:nvSpPr>
        <p:spPr bwMode="auto">
          <a:xfrm>
            <a:off x="1177357" y="1804828"/>
            <a:ext cx="449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/>
              <a:t>13</a:t>
            </a:r>
          </a:p>
        </p:txBody>
      </p:sp>
      <p:cxnSp>
        <p:nvCxnSpPr>
          <p:cNvPr id="25" name="Gerader Verbinder 24"/>
          <p:cNvCxnSpPr/>
          <p:nvPr/>
        </p:nvCxnSpPr>
        <p:spPr>
          <a:xfrm>
            <a:off x="6094700" y="2276872"/>
            <a:ext cx="1933684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966213" y="3101884"/>
            <a:ext cx="1901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Realschulabschluss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724541" y="3521629"/>
            <a:ext cx="2055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Hauptschulabschluss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695897" y="226774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Abitur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4019110" y="3384032"/>
            <a:ext cx="178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/>
              <a:t>(Mittlerer Abschluss)</a:t>
            </a:r>
            <a:endParaRPr lang="de-DE" sz="1600" i="1" dirty="0"/>
          </a:p>
        </p:txBody>
      </p:sp>
      <p:sp>
        <p:nvSpPr>
          <p:cNvPr id="33" name="Textfeld 32"/>
          <p:cNvSpPr txBox="1"/>
          <p:nvPr/>
        </p:nvSpPr>
        <p:spPr>
          <a:xfrm>
            <a:off x="6369686" y="2518083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i="1" dirty="0"/>
              <a:t>(Allgemeine </a:t>
            </a:r>
          </a:p>
          <a:p>
            <a:pPr algn="ctr"/>
            <a:r>
              <a:rPr lang="de-DE" sz="1200" i="1" dirty="0"/>
              <a:t>Hochschulreife)</a:t>
            </a:r>
            <a:endParaRPr lang="de-DE" sz="1600" i="1" dirty="0"/>
          </a:p>
        </p:txBody>
      </p:sp>
      <p:sp>
        <p:nvSpPr>
          <p:cNvPr id="34" name="Textfeld 33"/>
          <p:cNvSpPr txBox="1"/>
          <p:nvPr/>
        </p:nvSpPr>
        <p:spPr>
          <a:xfrm>
            <a:off x="1801284" y="4816898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Bildungsgang</a:t>
            </a:r>
          </a:p>
          <a:p>
            <a:pPr algn="ctr"/>
            <a:r>
              <a:rPr lang="de-DE" b="1" dirty="0"/>
              <a:t>Hauptschule</a:t>
            </a:r>
            <a:endParaRPr lang="de-DE" sz="2400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3947046" y="4816898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Bildungsgang</a:t>
            </a:r>
          </a:p>
          <a:p>
            <a:pPr algn="ctr"/>
            <a:r>
              <a:rPr lang="de-DE" b="1" dirty="0"/>
              <a:t>Realschule</a:t>
            </a:r>
            <a:endParaRPr lang="de-DE" sz="240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6115104" y="4778568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Bildungsgang</a:t>
            </a:r>
          </a:p>
          <a:p>
            <a:pPr algn="ctr"/>
            <a:r>
              <a:rPr lang="de-DE" b="1" dirty="0"/>
              <a:t>Gymnasium</a:t>
            </a:r>
            <a:endParaRPr lang="de-DE" sz="2400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6822829" y="1734149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G9</a:t>
            </a:r>
            <a:endParaRPr lang="de-DE" sz="2400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6577723" y="3528262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G8/G9</a:t>
            </a:r>
            <a:endParaRPr lang="de-DE" sz="2400" b="1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782936" y="4811010"/>
            <a:ext cx="4085208" cy="708918"/>
            <a:chOff x="1782936" y="4811010"/>
            <a:chExt cx="4085208" cy="708918"/>
          </a:xfrm>
        </p:grpSpPr>
        <p:sp>
          <p:nvSpPr>
            <p:cNvPr id="3" name="Rechteck 2"/>
            <p:cNvSpPr/>
            <p:nvPr/>
          </p:nvSpPr>
          <p:spPr>
            <a:xfrm>
              <a:off x="1782936" y="4811010"/>
              <a:ext cx="4085208" cy="708918"/>
            </a:xfrm>
            <a:prstGeom prst="rect">
              <a:avLst/>
            </a:prstGeom>
            <a:solidFill>
              <a:srgbClr val="FEAC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2639847" y="4886290"/>
              <a:ext cx="25362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Förderstufe</a:t>
              </a:r>
              <a:endParaRPr lang="de-DE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0868932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47900" y="304800"/>
            <a:ext cx="400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4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536" y="476672"/>
            <a:ext cx="81010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  <a:b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</a:br>
            <a:r>
              <a:rPr lang="de-DE" sz="2400" b="1" dirty="0">
                <a:solidFill>
                  <a:schemeClr val="tx2"/>
                </a:solidFill>
                <a:latin typeface="+mj-lt"/>
              </a:rPr>
              <a:t>    Hinweise</a:t>
            </a:r>
            <a: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73200" y="4010025"/>
            <a:ext cx="7137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51050" y="366553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051050" y="37163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195513" y="3644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31639" y="1988841"/>
            <a:ext cx="670708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/>
          </a:p>
          <a:p>
            <a:pPr algn="ctr"/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531813" y="1700213"/>
            <a:ext cx="77724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85750" lvl="0" indent="-285750">
              <a:buClr>
                <a:srgbClr val="2D2DB9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endParaRPr lang="de-DE" sz="2000" kern="0" dirty="0">
              <a:latin typeface="Arial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de-DE" sz="2000" kern="0" dirty="0">
                <a:latin typeface="Arial"/>
              </a:rPr>
              <a:t>Bei entsprechenden Leistungen ist nach der Sekundarstufe I ein direkter Wechsel in den gymnasialen Bildungsgang (gymnasiale Oberstufe oder Berufliches Gymnasium) möglich.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de-DE" sz="2000" kern="0" dirty="0">
                <a:latin typeface="Arial"/>
              </a:rPr>
              <a:t>Auf die Wahl einer zweiten Fremdsprache achten! Frühzeitig von der weiterführenden Schule informieren lassen!</a:t>
            </a:r>
          </a:p>
          <a:p>
            <a:pPr marL="285750" marR="0" lvl="0" indent="-28575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70414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5889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>
                <a:solidFill>
                  <a:schemeClr val="accent6">
                    <a:lumMod val="75000"/>
                  </a:schemeClr>
                </a:solidFill>
                <a:ea typeface="MS PGothic" pitchFamily="34" charset="-128"/>
                <a:cs typeface="Arial" charset="0"/>
              </a:rPr>
              <a:t>Bildungswege in Hessen</a:t>
            </a:r>
          </a:p>
        </p:txBody>
      </p:sp>
      <p:sp>
        <p:nvSpPr>
          <p:cNvPr id="8" name="Rechteck 7"/>
          <p:cNvSpPr/>
          <p:nvPr/>
        </p:nvSpPr>
        <p:spPr>
          <a:xfrm>
            <a:off x="5702300" y="1412875"/>
            <a:ext cx="1144588" cy="172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Fachober- schule</a:t>
            </a:r>
          </a:p>
          <a:p>
            <a:pPr algn="ctr">
              <a:defRPr/>
            </a:pPr>
            <a:endParaRPr lang="de-DE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Typ A</a:t>
            </a:r>
          </a:p>
        </p:txBody>
      </p:sp>
      <p:sp>
        <p:nvSpPr>
          <p:cNvPr id="9" name="Rechteck 8"/>
          <p:cNvSpPr/>
          <p:nvPr/>
        </p:nvSpPr>
        <p:spPr>
          <a:xfrm>
            <a:off x="673100" y="1412875"/>
            <a:ext cx="1090613" cy="55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Fach-schule</a:t>
            </a:r>
          </a:p>
        </p:txBody>
      </p:sp>
      <p:sp>
        <p:nvSpPr>
          <p:cNvPr id="10" name="Rechteck 9"/>
          <p:cNvSpPr/>
          <p:nvPr/>
        </p:nvSpPr>
        <p:spPr>
          <a:xfrm>
            <a:off x="673100" y="2060575"/>
            <a:ext cx="3432175" cy="1079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Berufsschule*</a:t>
            </a:r>
            <a:endParaRPr lang="de-DE" sz="1100" b="1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191000" y="2060575"/>
            <a:ext cx="1403350" cy="1081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de-DE" sz="1500" b="1" dirty="0">
                <a:solidFill>
                  <a:srgbClr val="FFFFFF"/>
                </a:solidFill>
              </a:rPr>
              <a:t>2-jährige</a:t>
            </a:r>
          </a:p>
          <a:p>
            <a:pPr algn="ctr">
              <a:defRPr/>
            </a:pPr>
            <a:r>
              <a:rPr lang="de-DE" sz="1500" b="1" dirty="0">
                <a:solidFill>
                  <a:srgbClr val="FFFFFF"/>
                </a:solidFill>
              </a:rPr>
              <a:t> höhere Berufs-fachschule </a:t>
            </a:r>
            <a:r>
              <a:rPr lang="de-DE" sz="1100" b="1" dirty="0">
                <a:solidFill>
                  <a:srgbClr val="FFFFFF"/>
                </a:solidFill>
              </a:rPr>
              <a:t>(Assistentenberufe)</a:t>
            </a:r>
            <a:endParaRPr lang="de-DE" sz="1000" b="1" dirty="0">
              <a:solidFill>
                <a:srgbClr val="FFFFFF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940550" y="1412875"/>
            <a:ext cx="1143000" cy="172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de-DE" sz="1000" b="1" dirty="0">
              <a:solidFill>
                <a:srgbClr val="000000"/>
              </a:solidFill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5294313" y="4664075"/>
            <a:ext cx="0" cy="465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1438275" y="3233738"/>
            <a:ext cx="2197100" cy="647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de-DE" sz="2000" b="1" dirty="0">
                <a:solidFill>
                  <a:srgbClr val="FFFFFF"/>
                </a:solidFill>
              </a:rPr>
              <a:t>2-jährige Berufsfachschule</a:t>
            </a:r>
          </a:p>
          <a:p>
            <a:pPr algn="ctr">
              <a:defRPr/>
            </a:pPr>
            <a:r>
              <a:rPr lang="de-DE" sz="1200" b="1" dirty="0">
                <a:solidFill>
                  <a:srgbClr val="FFFFFF"/>
                </a:solidFill>
              </a:rPr>
              <a:t>(mittlerer Abschluss)</a:t>
            </a:r>
          </a:p>
          <a:p>
            <a:pPr algn="ctr">
              <a:defRPr/>
            </a:pPr>
            <a:endParaRPr lang="de-DE" sz="1050" b="1" dirty="0">
              <a:solidFill>
                <a:srgbClr val="000000"/>
              </a:solidFill>
            </a:endParaRPr>
          </a:p>
        </p:txBody>
      </p:sp>
      <p:sp>
        <p:nvSpPr>
          <p:cNvPr id="19" name="Gleichschenkliges Dreieck 18"/>
          <p:cNvSpPr/>
          <p:nvPr/>
        </p:nvSpPr>
        <p:spPr>
          <a:xfrm>
            <a:off x="6924675" y="1412875"/>
            <a:ext cx="1165225" cy="1736725"/>
          </a:xfrm>
          <a:prstGeom prst="triangle">
            <a:avLst>
              <a:gd name="adj" fmla="val 100000"/>
            </a:avLst>
          </a:prstGeom>
          <a:solidFill>
            <a:srgbClr val="EDBA36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2400" dirty="0">
              <a:solidFill>
                <a:srgbClr val="FFFFFF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 rot="18272886">
            <a:off x="7097713" y="2359025"/>
            <a:ext cx="1198562" cy="573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2D2DB9">
                    <a:lumMod val="75000"/>
                  </a:srgbClr>
                </a:solidFill>
              </a:rPr>
              <a:t>GymnasialeOberstufe</a:t>
            </a:r>
          </a:p>
        </p:txBody>
      </p:sp>
      <p:sp>
        <p:nvSpPr>
          <p:cNvPr id="59405" name="Textfeld 231"/>
          <p:cNvSpPr txBox="1">
            <a:spLocks noChangeArrowheads="1"/>
          </p:cNvSpPr>
          <p:nvPr/>
        </p:nvSpPr>
        <p:spPr bwMode="auto">
          <a:xfrm>
            <a:off x="742950" y="2349500"/>
            <a:ext cx="33115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3000"/>
              </a:lnSpc>
              <a:defRPr>
                <a:solidFill>
                  <a:srgbClr val="3333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ts val="3000"/>
              </a:lnSpc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de-DE" altLang="de-DE" sz="1000" b="1">
                <a:solidFill>
                  <a:srgbClr val="FFFFFF"/>
                </a:solidFill>
                <a:ea typeface="MS PGothic" panose="020B0600070205080204" pitchFamily="34" charset="-128"/>
              </a:rPr>
              <a:t>2- (bis 3,5-) jährige Ausbildung im dualen System</a:t>
            </a:r>
          </a:p>
        </p:txBody>
      </p:sp>
      <p:sp>
        <p:nvSpPr>
          <p:cNvPr id="23571" name="Textfeld 22"/>
          <p:cNvSpPr txBox="1">
            <a:spLocks noChangeArrowheads="1"/>
          </p:cNvSpPr>
          <p:nvPr/>
        </p:nvSpPr>
        <p:spPr bwMode="auto">
          <a:xfrm>
            <a:off x="612775" y="2605088"/>
            <a:ext cx="3573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defRPr>
                <a:solidFill>
                  <a:srgbClr val="3333CC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ts val="3000"/>
              </a:lnSpc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de-DE" altLang="de-DE" sz="800" dirty="0">
                <a:solidFill>
                  <a:srgbClr val="FFFFFF"/>
                </a:solidFill>
                <a:latin typeface="Arial"/>
              </a:rPr>
              <a:t>* unter bestimmten Voraussetzungen besteht die Möglichkeit zum Erwerb des Hauptschulabschlusses, des mittleren Abschlusses oder der Fachhochschulreife</a:t>
            </a:r>
          </a:p>
        </p:txBody>
      </p:sp>
      <p:sp>
        <p:nvSpPr>
          <p:cNvPr id="25" name="Rechteck 48"/>
          <p:cNvSpPr/>
          <p:nvPr/>
        </p:nvSpPr>
        <p:spPr>
          <a:xfrm>
            <a:off x="650875" y="4498975"/>
            <a:ext cx="1512888" cy="1522413"/>
          </a:xfrm>
          <a:custGeom>
            <a:avLst/>
            <a:gdLst>
              <a:gd name="connsiteX0" fmla="*/ 0 w 1505817"/>
              <a:gd name="connsiteY0" fmla="*/ 0 h 1611707"/>
              <a:gd name="connsiteX1" fmla="*/ 1505817 w 1505817"/>
              <a:gd name="connsiteY1" fmla="*/ 0 h 1611707"/>
              <a:gd name="connsiteX2" fmla="*/ 1505817 w 1505817"/>
              <a:gd name="connsiteY2" fmla="*/ 1611707 h 1611707"/>
              <a:gd name="connsiteX3" fmla="*/ 0 w 1505817"/>
              <a:gd name="connsiteY3" fmla="*/ 1611707 h 1611707"/>
              <a:gd name="connsiteX4" fmla="*/ 0 w 1505817"/>
              <a:gd name="connsiteY4" fmla="*/ 0 h 1611707"/>
              <a:gd name="connsiteX0" fmla="*/ 0 w 1505817"/>
              <a:gd name="connsiteY0" fmla="*/ 0 h 1611707"/>
              <a:gd name="connsiteX1" fmla="*/ 1257623 w 1505817"/>
              <a:gd name="connsiteY1" fmla="*/ 3066 h 1611707"/>
              <a:gd name="connsiteX2" fmla="*/ 1505817 w 1505817"/>
              <a:gd name="connsiteY2" fmla="*/ 0 h 1611707"/>
              <a:gd name="connsiteX3" fmla="*/ 1505817 w 1505817"/>
              <a:gd name="connsiteY3" fmla="*/ 1611707 h 1611707"/>
              <a:gd name="connsiteX4" fmla="*/ 0 w 1505817"/>
              <a:gd name="connsiteY4" fmla="*/ 1611707 h 1611707"/>
              <a:gd name="connsiteX5" fmla="*/ 0 w 1505817"/>
              <a:gd name="connsiteY5" fmla="*/ 0 h 161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817" h="1611707">
                <a:moveTo>
                  <a:pt x="0" y="0"/>
                </a:moveTo>
                <a:lnTo>
                  <a:pt x="1257623" y="3066"/>
                </a:lnTo>
                <a:lnTo>
                  <a:pt x="1505817" y="0"/>
                </a:lnTo>
                <a:lnTo>
                  <a:pt x="1505817" y="1611707"/>
                </a:lnTo>
                <a:lnTo>
                  <a:pt x="0" y="1611707"/>
                </a:lnTo>
                <a:lnTo>
                  <a:pt x="0" y="0"/>
                </a:lnTo>
                <a:close/>
              </a:path>
            </a:pathLst>
          </a:custGeom>
          <a:solidFill>
            <a:srgbClr val="EDBA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Kein </a:t>
            </a:r>
          </a:p>
          <a:p>
            <a:pPr algn="ctr"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Abschluss</a:t>
            </a:r>
          </a:p>
          <a:p>
            <a:pPr algn="ctr">
              <a:defRPr/>
            </a:pPr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255838" y="4498975"/>
            <a:ext cx="1849437" cy="1522413"/>
          </a:xfrm>
          <a:prstGeom prst="rect">
            <a:avLst/>
          </a:prstGeom>
          <a:solidFill>
            <a:srgbClr val="EDBA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Jahrgangsstufe 9 (Hauptschulabschluss)</a:t>
            </a:r>
          </a:p>
          <a:p>
            <a:pPr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Schulformen:</a:t>
            </a:r>
          </a:p>
          <a:p>
            <a:pPr marL="171450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Hauptschule</a:t>
            </a:r>
          </a:p>
          <a:p>
            <a:pPr marL="171450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Haupt- u. Realschule</a:t>
            </a:r>
          </a:p>
          <a:p>
            <a:pPr marL="171450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Mittelstufenschule</a:t>
            </a:r>
          </a:p>
          <a:p>
            <a:pPr marL="171450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Gesamtschule</a:t>
            </a:r>
          </a:p>
          <a:p>
            <a:pPr marL="171450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Gymnasium</a:t>
            </a:r>
          </a:p>
          <a:p>
            <a:pPr marL="171450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Förderschule</a:t>
            </a:r>
          </a:p>
          <a:p>
            <a:pPr algn="ctr">
              <a:defRPr/>
            </a:pPr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191000" y="4183063"/>
            <a:ext cx="3898900" cy="1827212"/>
          </a:xfrm>
          <a:prstGeom prst="rect">
            <a:avLst/>
          </a:prstGeom>
          <a:solidFill>
            <a:srgbClr val="EDBA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Jahrgangsstufe 10 (mittlerer Abschluss)</a:t>
            </a:r>
          </a:p>
          <a:p>
            <a:pPr algn="ctr">
              <a:defRPr/>
            </a:pPr>
            <a:endParaRPr lang="de-DE" sz="1200" b="1" dirty="0">
              <a:solidFill>
                <a:srgbClr val="2D2DB9">
                  <a:lumMod val="75000"/>
                </a:srgbClr>
              </a:solidFill>
            </a:endParaRPr>
          </a:p>
          <a:p>
            <a:pPr lvl="2"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Schulformen:</a:t>
            </a:r>
          </a:p>
          <a:p>
            <a:pPr marL="1085850" lvl="2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Hauptschule</a:t>
            </a:r>
          </a:p>
          <a:p>
            <a:pPr marL="1085850" lvl="2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Realschule</a:t>
            </a:r>
          </a:p>
          <a:p>
            <a:pPr marL="1085850" lvl="2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Haupt- und Realschule</a:t>
            </a:r>
          </a:p>
          <a:p>
            <a:pPr marL="1085850" lvl="2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Mittelstufenschule</a:t>
            </a:r>
          </a:p>
          <a:p>
            <a:pPr marL="1085850" lvl="2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Gesamtschule</a:t>
            </a:r>
          </a:p>
          <a:p>
            <a:pPr marL="1085850" lvl="2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Gymnasium</a:t>
            </a:r>
          </a:p>
          <a:p>
            <a:pPr marL="1085850" lvl="2" indent="-171450">
              <a:buFontTx/>
              <a:buChar char="-"/>
              <a:defRPr/>
            </a:pPr>
            <a:r>
              <a:rPr lang="de-DE" sz="1100" b="1" dirty="0">
                <a:solidFill>
                  <a:srgbClr val="2D2DB9">
                    <a:lumMod val="75000"/>
                  </a:srgbClr>
                </a:solidFill>
              </a:rPr>
              <a:t>Förderschule</a:t>
            </a:r>
          </a:p>
          <a:p>
            <a:pPr algn="ctr">
              <a:defRPr/>
            </a:pPr>
            <a:endParaRPr lang="de-DE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de-DE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35" name="Rechteck 48"/>
          <p:cNvSpPr/>
          <p:nvPr/>
        </p:nvSpPr>
        <p:spPr>
          <a:xfrm>
            <a:off x="8597900" y="2270125"/>
            <a:ext cx="179388" cy="179388"/>
          </a:xfrm>
          <a:custGeom>
            <a:avLst/>
            <a:gdLst>
              <a:gd name="connsiteX0" fmla="*/ 0 w 1505817"/>
              <a:gd name="connsiteY0" fmla="*/ 0 h 1611707"/>
              <a:gd name="connsiteX1" fmla="*/ 1505817 w 1505817"/>
              <a:gd name="connsiteY1" fmla="*/ 0 h 1611707"/>
              <a:gd name="connsiteX2" fmla="*/ 1505817 w 1505817"/>
              <a:gd name="connsiteY2" fmla="*/ 1611707 h 1611707"/>
              <a:gd name="connsiteX3" fmla="*/ 0 w 1505817"/>
              <a:gd name="connsiteY3" fmla="*/ 1611707 h 1611707"/>
              <a:gd name="connsiteX4" fmla="*/ 0 w 1505817"/>
              <a:gd name="connsiteY4" fmla="*/ 0 h 1611707"/>
              <a:gd name="connsiteX0" fmla="*/ 0 w 1505817"/>
              <a:gd name="connsiteY0" fmla="*/ 0 h 1611707"/>
              <a:gd name="connsiteX1" fmla="*/ 1257623 w 1505817"/>
              <a:gd name="connsiteY1" fmla="*/ 3066 h 1611707"/>
              <a:gd name="connsiteX2" fmla="*/ 1505817 w 1505817"/>
              <a:gd name="connsiteY2" fmla="*/ 0 h 1611707"/>
              <a:gd name="connsiteX3" fmla="*/ 1505817 w 1505817"/>
              <a:gd name="connsiteY3" fmla="*/ 1611707 h 1611707"/>
              <a:gd name="connsiteX4" fmla="*/ 0 w 1505817"/>
              <a:gd name="connsiteY4" fmla="*/ 1611707 h 1611707"/>
              <a:gd name="connsiteX5" fmla="*/ 0 w 1505817"/>
              <a:gd name="connsiteY5" fmla="*/ 0 h 161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817" h="1611707">
                <a:moveTo>
                  <a:pt x="0" y="0"/>
                </a:moveTo>
                <a:lnTo>
                  <a:pt x="1257623" y="3066"/>
                </a:lnTo>
                <a:lnTo>
                  <a:pt x="1505817" y="0"/>
                </a:lnTo>
                <a:lnTo>
                  <a:pt x="1505817" y="1611707"/>
                </a:lnTo>
                <a:lnTo>
                  <a:pt x="0" y="1611707"/>
                </a:lnTo>
                <a:lnTo>
                  <a:pt x="0" y="0"/>
                </a:lnTo>
                <a:close/>
              </a:path>
            </a:pathLst>
          </a:custGeom>
          <a:solidFill>
            <a:srgbClr val="EDBA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de-DE" sz="800" b="1" dirty="0">
              <a:solidFill>
                <a:srgbClr val="000000"/>
              </a:solidFill>
            </a:endParaRPr>
          </a:p>
        </p:txBody>
      </p:sp>
      <p:sp>
        <p:nvSpPr>
          <p:cNvPr id="23584" name="Textfeld 35"/>
          <p:cNvSpPr txBox="1">
            <a:spLocks noChangeArrowheads="1"/>
          </p:cNvSpPr>
          <p:nvPr/>
        </p:nvSpPr>
        <p:spPr bwMode="auto">
          <a:xfrm>
            <a:off x="8037513" y="2462213"/>
            <a:ext cx="1008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defRPr>
                <a:solidFill>
                  <a:srgbClr val="3333CC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ts val="3000"/>
              </a:lnSpc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de-DE" altLang="de-DE" sz="1200" dirty="0">
                <a:solidFill>
                  <a:srgbClr val="2D2DB9">
                    <a:lumMod val="75000"/>
                  </a:srgbClr>
                </a:solidFill>
                <a:latin typeface="Arial"/>
              </a:rPr>
              <a:t>Allgemein-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de-DE" altLang="de-DE" sz="1200" dirty="0">
                <a:solidFill>
                  <a:srgbClr val="2D2DB9">
                    <a:lumMod val="75000"/>
                  </a:srgbClr>
                </a:solidFill>
                <a:latin typeface="Arial"/>
              </a:rPr>
              <a:t>bildende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de-DE" altLang="de-DE" sz="1200" dirty="0">
                <a:solidFill>
                  <a:srgbClr val="2D2DB9">
                    <a:lumMod val="75000"/>
                  </a:srgbClr>
                </a:solidFill>
                <a:latin typeface="Arial"/>
              </a:rPr>
              <a:t>Schulen</a:t>
            </a:r>
          </a:p>
        </p:txBody>
      </p:sp>
      <p:sp>
        <p:nvSpPr>
          <p:cNvPr id="37" name="Rechteck 48"/>
          <p:cNvSpPr/>
          <p:nvPr/>
        </p:nvSpPr>
        <p:spPr>
          <a:xfrm>
            <a:off x="8596313" y="1557338"/>
            <a:ext cx="179387" cy="179387"/>
          </a:xfrm>
          <a:custGeom>
            <a:avLst/>
            <a:gdLst>
              <a:gd name="connsiteX0" fmla="*/ 0 w 1505817"/>
              <a:gd name="connsiteY0" fmla="*/ 0 h 1611707"/>
              <a:gd name="connsiteX1" fmla="*/ 1505817 w 1505817"/>
              <a:gd name="connsiteY1" fmla="*/ 0 h 1611707"/>
              <a:gd name="connsiteX2" fmla="*/ 1505817 w 1505817"/>
              <a:gd name="connsiteY2" fmla="*/ 1611707 h 1611707"/>
              <a:gd name="connsiteX3" fmla="*/ 0 w 1505817"/>
              <a:gd name="connsiteY3" fmla="*/ 1611707 h 1611707"/>
              <a:gd name="connsiteX4" fmla="*/ 0 w 1505817"/>
              <a:gd name="connsiteY4" fmla="*/ 0 h 1611707"/>
              <a:gd name="connsiteX0" fmla="*/ 0 w 1505817"/>
              <a:gd name="connsiteY0" fmla="*/ 0 h 1611707"/>
              <a:gd name="connsiteX1" fmla="*/ 1257623 w 1505817"/>
              <a:gd name="connsiteY1" fmla="*/ 3066 h 1611707"/>
              <a:gd name="connsiteX2" fmla="*/ 1505817 w 1505817"/>
              <a:gd name="connsiteY2" fmla="*/ 0 h 1611707"/>
              <a:gd name="connsiteX3" fmla="*/ 1505817 w 1505817"/>
              <a:gd name="connsiteY3" fmla="*/ 1611707 h 1611707"/>
              <a:gd name="connsiteX4" fmla="*/ 0 w 1505817"/>
              <a:gd name="connsiteY4" fmla="*/ 1611707 h 1611707"/>
              <a:gd name="connsiteX5" fmla="*/ 0 w 1505817"/>
              <a:gd name="connsiteY5" fmla="*/ 0 h 161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817" h="1611707">
                <a:moveTo>
                  <a:pt x="0" y="0"/>
                </a:moveTo>
                <a:lnTo>
                  <a:pt x="1257623" y="3066"/>
                </a:lnTo>
                <a:lnTo>
                  <a:pt x="1505817" y="0"/>
                </a:lnTo>
                <a:lnTo>
                  <a:pt x="1505817" y="1611707"/>
                </a:lnTo>
                <a:lnTo>
                  <a:pt x="0" y="16117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de-DE" sz="800" b="1" dirty="0">
              <a:solidFill>
                <a:srgbClr val="000000"/>
              </a:solidFill>
            </a:endParaRPr>
          </a:p>
        </p:txBody>
      </p:sp>
      <p:sp>
        <p:nvSpPr>
          <p:cNvPr id="23586" name="Textfeld 37"/>
          <p:cNvSpPr txBox="1">
            <a:spLocks noChangeArrowheads="1"/>
          </p:cNvSpPr>
          <p:nvPr/>
        </p:nvSpPr>
        <p:spPr bwMode="auto">
          <a:xfrm>
            <a:off x="8045450" y="1752600"/>
            <a:ext cx="866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3000"/>
              </a:lnSpc>
              <a:defRPr>
                <a:solidFill>
                  <a:srgbClr val="3333CC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ts val="3000"/>
              </a:lnSpc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de-DE" altLang="de-DE" sz="1200" dirty="0">
                <a:solidFill>
                  <a:srgbClr val="2D2DB9">
                    <a:lumMod val="75000"/>
                  </a:srgbClr>
                </a:solidFill>
                <a:latin typeface="Arial"/>
              </a:rPr>
              <a:t>Berufliche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de-DE" altLang="de-DE" sz="1200" dirty="0">
                <a:solidFill>
                  <a:srgbClr val="2D2DB9">
                    <a:lumMod val="75000"/>
                  </a:srgbClr>
                </a:solidFill>
                <a:latin typeface="Arial"/>
              </a:rPr>
              <a:t>Schulen</a:t>
            </a:r>
          </a:p>
        </p:txBody>
      </p:sp>
      <p:sp>
        <p:nvSpPr>
          <p:cNvPr id="46" name="Rechteck 45"/>
          <p:cNvSpPr/>
          <p:nvPr/>
        </p:nvSpPr>
        <p:spPr>
          <a:xfrm>
            <a:off x="827088" y="3959225"/>
            <a:ext cx="1336675" cy="4873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BzB</a:t>
            </a:r>
          </a:p>
          <a:p>
            <a:pPr algn="ctr">
              <a:defRPr/>
            </a:pPr>
            <a:r>
              <a:rPr lang="de-DE" sz="900" b="1" dirty="0">
                <a:solidFill>
                  <a:srgbClr val="FFFFFF"/>
                </a:solidFill>
              </a:rPr>
              <a:t>(Hauptschulabschluss)</a:t>
            </a:r>
          </a:p>
        </p:txBody>
      </p:sp>
      <p:sp>
        <p:nvSpPr>
          <p:cNvPr id="47" name="Rechteck 46"/>
          <p:cNvSpPr/>
          <p:nvPr/>
        </p:nvSpPr>
        <p:spPr>
          <a:xfrm>
            <a:off x="1908175" y="1412875"/>
            <a:ext cx="2503488" cy="55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Fachoberschule</a:t>
            </a:r>
          </a:p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Typ B</a:t>
            </a:r>
          </a:p>
        </p:txBody>
      </p:sp>
      <p:sp>
        <p:nvSpPr>
          <p:cNvPr id="48" name="Rechteck 47"/>
          <p:cNvSpPr/>
          <p:nvPr/>
        </p:nvSpPr>
        <p:spPr>
          <a:xfrm>
            <a:off x="4532313" y="1412875"/>
            <a:ext cx="1052512" cy="558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Fach-schule</a:t>
            </a:r>
          </a:p>
        </p:txBody>
      </p:sp>
      <p:sp>
        <p:nvSpPr>
          <p:cNvPr id="59" name="Rechteck 58"/>
          <p:cNvSpPr/>
          <p:nvPr/>
        </p:nvSpPr>
        <p:spPr>
          <a:xfrm>
            <a:off x="650875" y="990600"/>
            <a:ext cx="7448550" cy="34766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>
                <a:solidFill>
                  <a:srgbClr val="2D2DB9">
                    <a:lumMod val="75000"/>
                  </a:srgbClr>
                </a:solidFill>
              </a:rPr>
              <a:t>Hochschule</a:t>
            </a:r>
          </a:p>
        </p:txBody>
      </p:sp>
      <p:sp>
        <p:nvSpPr>
          <p:cNvPr id="61" name="Rechteck 60"/>
          <p:cNvSpPr/>
          <p:nvPr/>
        </p:nvSpPr>
        <p:spPr>
          <a:xfrm>
            <a:off x="650875" y="6091238"/>
            <a:ext cx="7448550" cy="34766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>
                <a:solidFill>
                  <a:srgbClr val="2D2DB9">
                    <a:lumMod val="75000"/>
                  </a:srgbClr>
                </a:solidFill>
              </a:rPr>
              <a:t>Grundschule</a:t>
            </a:r>
          </a:p>
        </p:txBody>
      </p:sp>
      <p:sp>
        <p:nvSpPr>
          <p:cNvPr id="36" name="Rechteck 35"/>
          <p:cNvSpPr/>
          <p:nvPr/>
        </p:nvSpPr>
        <p:spPr>
          <a:xfrm rot="18272886">
            <a:off x="6746875" y="1670050"/>
            <a:ext cx="1241425" cy="57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FFFFFF"/>
                </a:solidFill>
              </a:rPr>
              <a:t>Berufliches Gymnasium</a:t>
            </a:r>
            <a:endParaRPr lang="de-DE" sz="1400" b="1" dirty="0">
              <a:solidFill>
                <a:srgbClr val="2D2DB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03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47900" y="304800"/>
            <a:ext cx="400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4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536" y="476672"/>
            <a:ext cx="81010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  <a:b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</a:br>
            <a:r>
              <a:rPr lang="de-DE" sz="2400" b="1" dirty="0">
                <a:solidFill>
                  <a:schemeClr val="tx2"/>
                </a:solidFill>
                <a:latin typeface="+mj-lt"/>
              </a:rPr>
              <a:t>    Film: Das hessische Schulsystem</a:t>
            </a:r>
            <a: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73200" y="4010025"/>
            <a:ext cx="7137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51050" y="366553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051050" y="37163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195513" y="3644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31639" y="1988841"/>
            <a:ext cx="670708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/>
          </a:p>
          <a:p>
            <a:pPr algn="ctr"/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531813" y="1700213"/>
            <a:ext cx="77724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de-DE" sz="2000" kern="0" dirty="0">
                <a:latin typeface="Arial"/>
              </a:rPr>
              <a:t>Die Wahl des Bildungsweges nach der Grundschule bestimmt NICHT die Berufswahl!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de-DE" sz="2000" kern="0" dirty="0">
                <a:latin typeface="Arial"/>
              </a:rPr>
              <a:t>Das hessische Schulsystem ist </a:t>
            </a:r>
            <a:r>
              <a:rPr lang="de-DE" sz="2000" b="1" kern="0" dirty="0">
                <a:latin typeface="Arial"/>
              </a:rPr>
              <a:t>durchlässig</a:t>
            </a:r>
            <a:r>
              <a:rPr lang="de-DE" sz="2000" kern="0" dirty="0">
                <a:latin typeface="Arial"/>
              </a:rPr>
              <a:t>!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de-DE" sz="2000" kern="0" dirty="0">
                <a:latin typeface="Arial"/>
              </a:rPr>
              <a:t>Der nachfolgende Film verdeutlicht dies!</a:t>
            </a:r>
            <a:br>
              <a:rPr lang="de-DE" sz="2000" kern="0" dirty="0">
                <a:latin typeface="Arial"/>
              </a:rPr>
            </a:br>
            <a:endParaRPr lang="de-DE" sz="2000" kern="0" dirty="0">
              <a:latin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3347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47900" y="304800"/>
            <a:ext cx="400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4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73200" y="4010025"/>
            <a:ext cx="7137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51050" y="366553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051050" y="37163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195513" y="3644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31639" y="1988841"/>
            <a:ext cx="670708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/>
          </a:p>
          <a:p>
            <a:pPr algn="ctr"/>
            <a:endParaRPr lang="de-DE" sz="2800" dirty="0"/>
          </a:p>
          <a:p>
            <a:r>
              <a:rPr lang="de-DE" dirty="0"/>
              <a:t>Hier habe ich den Film </a:t>
            </a:r>
            <a:r>
              <a:rPr lang="de-DE"/>
              <a:t>eingefügt </a:t>
            </a:r>
            <a:br>
              <a:rPr lang="de-DE"/>
            </a:br>
            <a:r>
              <a:rPr lang="de-DE"/>
              <a:t>(</a:t>
            </a:r>
            <a:r>
              <a:rPr lang="de-DE" dirty="0"/>
              <a:t>aufgrund der Datengröße </a:t>
            </a:r>
            <a:r>
              <a:rPr lang="de-DE"/>
              <a:t>nicht verschickt)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68197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dirty="0"/>
              <a:t>Gliederung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001000" cy="4583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dirty="0"/>
              <a:t>1. Einleitung</a:t>
            </a:r>
          </a:p>
          <a:p>
            <a:pPr>
              <a:lnSpc>
                <a:spcPct val="80000"/>
              </a:lnSpc>
              <a:buNone/>
            </a:pPr>
            <a:endParaRPr lang="de-DE" sz="1900" dirty="0"/>
          </a:p>
          <a:p>
            <a:pPr>
              <a:lnSpc>
                <a:spcPct val="80000"/>
              </a:lnSpc>
            </a:pPr>
            <a:r>
              <a:rPr lang="de-DE" sz="1900" dirty="0"/>
              <a:t>2. </a:t>
            </a:r>
            <a:r>
              <a:rPr lang="de-DE" sz="2000" dirty="0"/>
              <a:t>Bildungswege auf einen Blick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2000" dirty="0"/>
          </a:p>
          <a:p>
            <a:pPr>
              <a:lnSpc>
                <a:spcPct val="80000"/>
              </a:lnSpc>
            </a:pPr>
            <a:r>
              <a:rPr lang="de-DE" sz="2000" dirty="0"/>
              <a:t>3. Vorstellung Bad Homburger Schulen ab Klasse 5</a:t>
            </a:r>
            <a:endParaRPr lang="de-DE" sz="1900" u="sng" dirty="0"/>
          </a:p>
          <a:p>
            <a:pPr lvl="1">
              <a:lnSpc>
                <a:spcPct val="80000"/>
              </a:lnSpc>
            </a:pPr>
            <a:r>
              <a:rPr lang="de-DE" sz="1800" dirty="0"/>
              <a:t>Gesamtschule am </a:t>
            </a:r>
            <a:r>
              <a:rPr lang="de-DE" sz="1800" dirty="0" err="1"/>
              <a:t>Gluckenstein</a:t>
            </a:r>
            <a:endParaRPr lang="de-DE" sz="1800" dirty="0"/>
          </a:p>
          <a:p>
            <a:pPr lvl="1">
              <a:lnSpc>
                <a:spcPct val="80000"/>
              </a:lnSpc>
            </a:pPr>
            <a:r>
              <a:rPr lang="de-DE" sz="1800" dirty="0"/>
              <a:t>Maria-Ward-Schule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Humboldtschule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Kaiserin-Friedrich-Gymnasium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</a:pPr>
            <a:r>
              <a:rPr lang="de-DE" sz="2000" dirty="0"/>
              <a:t>4. Übergang in die weiterführenden Schulen 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Allgemeines</a:t>
            </a:r>
          </a:p>
          <a:p>
            <a:pPr lvl="1">
              <a:lnSpc>
                <a:spcPct val="80000"/>
              </a:lnSpc>
            </a:pPr>
            <a:r>
              <a:rPr lang="de-DE" sz="1800" dirty="0"/>
              <a:t>Prozedere</a:t>
            </a:r>
          </a:p>
          <a:p>
            <a:pPr>
              <a:lnSpc>
                <a:spcPct val="80000"/>
              </a:lnSpc>
              <a:buNone/>
            </a:pPr>
            <a:endParaRPr lang="de-DE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900" dirty="0"/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5400" dirty="0"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4800" dirty="0">
                <a:latin typeface="Arial" charset="0"/>
              </a:rPr>
              <a:t>Gesamtschule am </a:t>
            </a:r>
            <a:r>
              <a:rPr lang="de-DE" sz="4800" dirty="0" err="1">
                <a:latin typeface="Arial" charset="0"/>
              </a:rPr>
              <a:t>Gluckenstein</a:t>
            </a:r>
            <a:endParaRPr lang="de-DE" sz="8000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568" y="116632"/>
            <a:ext cx="777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Vorstellung Bad Homburger Schulen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E06E0D0D-31AD-4DFF-BC19-E5405646A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36546"/>
              </p:ext>
            </p:extLst>
          </p:nvPr>
        </p:nvGraphicFramePr>
        <p:xfrm>
          <a:off x="3500164" y="4598591"/>
          <a:ext cx="2592388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8" descr="GAG-Logo_Siegel_392x319">
            <a:extLst>
              <a:ext uri="{FF2B5EF4-FFF2-40B4-BE49-F238E27FC236}">
                <a16:creationId xmlns:a16="http://schemas.microsoft.com/office/drawing/2014/main" id="{D40EC9A3-EFE2-4C0F-B29F-E9D3C8FF5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028" y="4581128"/>
            <a:ext cx="1160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81153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3. </a:t>
            </a: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Vorstellung Schulen</a:t>
            </a:r>
            <a:br>
              <a:rPr lang="de-DE" sz="2400" b="1" dirty="0"/>
            </a:br>
            <a:r>
              <a:rPr lang="de-DE" sz="2400" b="1" dirty="0"/>
              <a:t>    Ziele der Förderstufe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556500" cy="42052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>
                <a:latin typeface="Arial" charset="0"/>
              </a:rPr>
              <a:t>Erleichterung des Übergangs von der Grundschule zur weiterführenden Schule durch innere und äußere Differenzierung</a:t>
            </a:r>
          </a:p>
          <a:p>
            <a:pPr eaLnBrk="1" hangingPunct="1">
              <a:lnSpc>
                <a:spcPct val="90000"/>
              </a:lnSpc>
            </a:pPr>
            <a:endParaRPr lang="de-DE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dirty="0">
                <a:latin typeface="Arial" charset="0"/>
              </a:rPr>
              <a:t>Verlängerung der Entscheidungsmöglichkeit für den weiteren Bildungsweg</a:t>
            </a:r>
          </a:p>
          <a:p>
            <a:pPr eaLnBrk="1" hangingPunct="1">
              <a:lnSpc>
                <a:spcPct val="90000"/>
              </a:lnSpc>
            </a:pPr>
            <a:endParaRPr lang="de-DE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dirty="0"/>
              <a:t>	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C20DE60-39EC-40B2-A129-A55CAE434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84469"/>
              </p:ext>
            </p:extLst>
          </p:nvPr>
        </p:nvGraphicFramePr>
        <p:xfrm>
          <a:off x="5976937" y="576049"/>
          <a:ext cx="2592388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8" descr="GAG-Logo_Siegel_392x319">
            <a:extLst>
              <a:ext uri="{FF2B5EF4-FFF2-40B4-BE49-F238E27FC236}">
                <a16:creationId xmlns:a16="http://schemas.microsoft.com/office/drawing/2014/main" id="{B9E36639-9629-48E2-9E65-9A6DE1E36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361" y="576049"/>
            <a:ext cx="1160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3. </a:t>
            </a: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Vorstellung Schulen</a:t>
            </a:r>
            <a:br>
              <a:rPr lang="de-DE" sz="2400" b="1" dirty="0"/>
            </a:br>
            <a:r>
              <a:rPr lang="de-DE" sz="2400" b="1" dirty="0"/>
              <a:t>    Maßnahmen I</a:t>
            </a:r>
            <a:endParaRPr lang="de-DE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57375"/>
            <a:ext cx="8001000" cy="4162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>
                <a:latin typeface="Arial" charset="0"/>
              </a:rPr>
              <a:t>Klassenlehrerunterricht mit möglichst vielen Stunden in der Klasse</a:t>
            </a:r>
          </a:p>
          <a:p>
            <a:pPr eaLnBrk="1" hangingPunct="1">
              <a:lnSpc>
                <a:spcPct val="90000"/>
              </a:lnSpc>
            </a:pPr>
            <a:r>
              <a:rPr lang="de-DE" dirty="0">
                <a:latin typeface="Arial" charset="0"/>
              </a:rPr>
              <a:t>enge Zusammenarbeit der Lehrer, Hausaufgaben integriert im Fachunterricht, gemeinsame Planung von Unterrichts-einheiten, fächerübergreifenden Themen und Projekten</a:t>
            </a:r>
          </a:p>
          <a:p>
            <a:pPr eaLnBrk="1" hangingPunct="1">
              <a:lnSpc>
                <a:spcPct val="90000"/>
              </a:lnSpc>
            </a:pPr>
            <a:r>
              <a:rPr lang="de-DE" dirty="0">
                <a:latin typeface="Arial" charset="0"/>
              </a:rPr>
              <a:t>Statt Biologie wird </a:t>
            </a:r>
            <a:r>
              <a:rPr lang="de-DE" dirty="0" err="1">
                <a:latin typeface="Arial" charset="0"/>
              </a:rPr>
              <a:t>NaWi</a:t>
            </a:r>
            <a:r>
              <a:rPr lang="de-DE" dirty="0">
                <a:latin typeface="Arial" charset="0"/>
              </a:rPr>
              <a:t> unterrichtet (Biologie, Physik, Chemie) + 2 Std. Schüler-Experimentieren</a:t>
            </a:r>
          </a:p>
          <a:p>
            <a:pPr eaLnBrk="1" hangingPunct="1">
              <a:lnSpc>
                <a:spcPct val="90000"/>
              </a:lnSpc>
            </a:pPr>
            <a:endParaRPr lang="de-DE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de-DE" sz="260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A8CCEC8-F40B-454C-A78D-ADED0A865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330802"/>
              </p:ext>
            </p:extLst>
          </p:nvPr>
        </p:nvGraphicFramePr>
        <p:xfrm>
          <a:off x="5982777" y="605475"/>
          <a:ext cx="2592388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8" descr="GAG-Logo_Siegel_392x319">
            <a:extLst>
              <a:ext uri="{FF2B5EF4-FFF2-40B4-BE49-F238E27FC236}">
                <a16:creationId xmlns:a16="http://schemas.microsoft.com/office/drawing/2014/main" id="{04B442CB-BF74-4FC1-86B8-C4BB9DDD9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509" y="588012"/>
            <a:ext cx="1160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01000" cy="4267200"/>
          </a:xfrm>
        </p:spPr>
        <p:txBody>
          <a:bodyPr/>
          <a:lstStyle/>
          <a:p>
            <a:pPr eaLnBrk="1" hangingPunct="1"/>
            <a:r>
              <a:rPr lang="de-DE" sz="3400" dirty="0">
                <a:latin typeface="Arial" charset="0"/>
              </a:rPr>
              <a:t>Individuelle Förderung durch zusätzliche Unterrichtstunden und Förderkurse in den Hauptfächern</a:t>
            </a:r>
          </a:p>
          <a:p>
            <a:pPr eaLnBrk="1" hangingPunct="1"/>
            <a:r>
              <a:rPr lang="de-DE" sz="3400" dirty="0">
                <a:latin typeface="Arial" charset="0"/>
              </a:rPr>
              <a:t>Intensives Lernen in Doppelstunden</a:t>
            </a:r>
          </a:p>
          <a:p>
            <a:pPr eaLnBrk="1" hangingPunct="1"/>
            <a:r>
              <a:rPr lang="de-DE" sz="3400" dirty="0">
                <a:latin typeface="Arial" charset="0"/>
              </a:rPr>
              <a:t>Zusammenarbeit mit Sozialpädagogen zur Betreuung der Schüler/innen</a:t>
            </a:r>
          </a:p>
          <a:p>
            <a:pPr eaLnBrk="1" hangingPunct="1"/>
            <a:endParaRPr lang="de-DE" sz="3400" dirty="0">
              <a:latin typeface="Arial" charset="0"/>
            </a:endParaRPr>
          </a:p>
          <a:p>
            <a:pPr eaLnBrk="1" hangingPunct="1"/>
            <a:endParaRPr lang="de-DE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3. </a:t>
            </a: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Vorstellung Schulen</a:t>
            </a:r>
            <a:br>
              <a:rPr lang="de-DE" sz="2400" b="1" dirty="0"/>
            </a:br>
            <a:r>
              <a:rPr lang="de-DE" sz="2400" b="1" dirty="0"/>
              <a:t>    Maßnahmen II (Förderung)</a:t>
            </a:r>
            <a:endParaRPr lang="de-DE" sz="2400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47B5C859-7284-49E0-AC8A-DF7D5A495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143092"/>
              </p:ext>
            </p:extLst>
          </p:nvPr>
        </p:nvGraphicFramePr>
        <p:xfrm>
          <a:off x="5976937" y="592138"/>
          <a:ext cx="2592388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8" descr="GAG-Logo_Siegel_392x319">
            <a:extLst>
              <a:ext uri="{FF2B5EF4-FFF2-40B4-BE49-F238E27FC236}">
                <a16:creationId xmlns:a16="http://schemas.microsoft.com/office/drawing/2014/main" id="{5B41C60C-C826-4A68-96B0-FBAF9AF15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74675"/>
            <a:ext cx="1160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539552" y="909089"/>
            <a:ext cx="7844408" cy="531812"/>
          </a:xfrm>
        </p:spPr>
        <p:txBody>
          <a:bodyPr/>
          <a:lstStyle/>
          <a:p>
            <a:pPr eaLnBrk="1" hangingPunct="1">
              <a:spcBef>
                <a:spcPts val="200"/>
              </a:spcBef>
              <a:tabLst>
                <a:tab pos="4572000" algn="l"/>
                <a:tab pos="4840288" algn="l"/>
                <a:tab pos="5827713" algn="l"/>
              </a:tabLst>
            </a:pPr>
            <a:r>
              <a:rPr lang="de-DE" sz="2400" b="1" dirty="0">
                <a:solidFill>
                  <a:srgbClr val="000000"/>
                </a:solidFill>
              </a:rPr>
              <a:t>3. </a:t>
            </a: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Vorstellung Schulen</a:t>
            </a:r>
            <a:br>
              <a:rPr lang="de-DE" sz="2400" b="1" dirty="0">
                <a:solidFill>
                  <a:srgbClr val="000000"/>
                </a:solidFill>
              </a:rPr>
            </a:br>
            <a:r>
              <a:rPr lang="de-DE" sz="2400" b="1" dirty="0">
                <a:solidFill>
                  <a:srgbClr val="000000"/>
                </a:solidFill>
              </a:rPr>
              <a:t>    Bildungswege</a:t>
            </a:r>
            <a:endParaRPr lang="de-DE" altLang="de-DE" sz="3400" dirty="0"/>
          </a:p>
        </p:txBody>
      </p:sp>
      <p:grpSp>
        <p:nvGrpSpPr>
          <p:cNvPr id="11267" name="Gruppieren 6"/>
          <p:cNvGrpSpPr>
            <a:grpSpLocks noChangeAspect="1"/>
          </p:cNvGrpSpPr>
          <p:nvPr/>
        </p:nvGrpSpPr>
        <p:grpSpPr bwMode="auto">
          <a:xfrm>
            <a:off x="1144588" y="2043113"/>
            <a:ext cx="6667500" cy="3833812"/>
            <a:chOff x="146033" y="787653"/>
            <a:chExt cx="10115892" cy="5801649"/>
          </a:xfrm>
        </p:grpSpPr>
        <p:sp>
          <p:nvSpPr>
            <p:cNvPr id="11273" name="Textfeld 7"/>
            <p:cNvSpPr txBox="1">
              <a:spLocks noChangeArrowheads="1"/>
            </p:cNvSpPr>
            <p:nvPr/>
          </p:nvSpPr>
          <p:spPr bwMode="auto">
            <a:xfrm>
              <a:off x="1219207" y="4878987"/>
              <a:ext cx="5964563" cy="171031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2700" b="1"/>
                <a:t>                       </a:t>
              </a:r>
              <a:r>
                <a:rPr lang="de-DE" altLang="de-DE" sz="1900" b="1"/>
                <a:t>Förderstufe</a:t>
              </a:r>
              <a:endParaRPr lang="de-DE" altLang="de-DE" sz="2700" b="1"/>
            </a:p>
          </p:txBody>
        </p:sp>
        <p:sp>
          <p:nvSpPr>
            <p:cNvPr id="11274" name="Textfeld 8"/>
            <p:cNvSpPr txBox="1">
              <a:spLocks noChangeArrowheads="1"/>
            </p:cNvSpPr>
            <p:nvPr/>
          </p:nvSpPr>
          <p:spPr bwMode="auto">
            <a:xfrm>
              <a:off x="1219204" y="1442494"/>
              <a:ext cx="2895247" cy="32913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100" b="1"/>
                <a:t>Hauptschulabschluss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2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21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2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6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24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900" b="1"/>
                <a:t>Hauptschule</a:t>
              </a:r>
            </a:p>
          </p:txBody>
        </p:sp>
        <p:sp>
          <p:nvSpPr>
            <p:cNvPr id="11275" name="Textfeld 9"/>
            <p:cNvSpPr txBox="1">
              <a:spLocks noChangeArrowheads="1"/>
            </p:cNvSpPr>
            <p:nvPr/>
          </p:nvSpPr>
          <p:spPr bwMode="auto">
            <a:xfrm>
              <a:off x="4288749" y="828858"/>
              <a:ext cx="2897312" cy="39049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200" b="1"/>
                <a:t>Realschulabschluss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1800" b="1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2000" b="1"/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900" b="1"/>
                <a:t>Realschule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366853" y="787653"/>
              <a:ext cx="2895072" cy="580164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1200" b="1" dirty="0"/>
                <a:t>Versetzung in die </a:t>
              </a:r>
            </a:p>
            <a:p>
              <a:pPr>
                <a:defRPr/>
              </a:pPr>
              <a:r>
                <a:rPr lang="de-DE" sz="1200" b="1" dirty="0"/>
                <a:t>Einführungsphase</a:t>
              </a:r>
            </a:p>
            <a:p>
              <a:pPr>
                <a:defRPr/>
              </a:pPr>
              <a:endParaRPr lang="de-DE" sz="1500" b="1" dirty="0"/>
            </a:p>
            <a:p>
              <a:pPr>
                <a:defRPr/>
              </a:pPr>
              <a:endParaRPr lang="de-DE" b="1" dirty="0"/>
            </a:p>
            <a:p>
              <a:pPr>
                <a:defRPr/>
              </a:pPr>
              <a:endParaRPr lang="de-DE" sz="3000" b="1" dirty="0"/>
            </a:p>
            <a:p>
              <a:pPr>
                <a:defRPr/>
              </a:pPr>
              <a:endParaRPr lang="de-DE" sz="1500" b="1" dirty="0"/>
            </a:p>
            <a:p>
              <a:pPr>
                <a:defRPr/>
              </a:pPr>
              <a:endParaRPr lang="de-DE" sz="675" b="1" dirty="0"/>
            </a:p>
            <a:p>
              <a:pPr>
                <a:defRPr/>
              </a:pPr>
              <a:endParaRPr lang="de-DE" sz="1500" b="1" dirty="0"/>
            </a:p>
            <a:p>
              <a:pPr>
                <a:defRPr/>
              </a:pPr>
              <a:endParaRPr lang="de-DE" sz="1600" b="1" dirty="0"/>
            </a:p>
            <a:p>
              <a:pPr>
                <a:defRPr/>
              </a:pPr>
              <a:r>
                <a:rPr lang="de-DE" sz="1900" b="1" dirty="0"/>
                <a:t>Gymnasium</a:t>
              </a:r>
            </a:p>
            <a:p>
              <a:pPr>
                <a:defRPr/>
              </a:pPr>
              <a:r>
                <a:rPr lang="de-DE" sz="900" b="1" dirty="0"/>
                <a:t>(Organisationsform G9)</a:t>
              </a:r>
            </a:p>
            <a:p>
              <a:pPr>
                <a:defRPr/>
              </a:pPr>
              <a:endParaRPr lang="de-DE" sz="3900" b="1" dirty="0"/>
            </a:p>
            <a:p>
              <a:pPr>
                <a:defRPr/>
              </a:pPr>
              <a:r>
                <a:rPr lang="de-DE" sz="1600" dirty="0"/>
                <a:t>Gymnasiale Eingangsklassen</a:t>
              </a:r>
            </a:p>
          </p:txBody>
        </p:sp>
        <p:cxnSp>
          <p:nvCxnSpPr>
            <p:cNvPr id="12" name="Gerader Verbinder 11"/>
            <p:cNvCxnSpPr/>
            <p:nvPr/>
          </p:nvCxnSpPr>
          <p:spPr>
            <a:xfrm>
              <a:off x="531400" y="527041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8" name="Textfeld 12"/>
            <p:cNvSpPr txBox="1">
              <a:spLocks noChangeArrowheads="1"/>
            </p:cNvSpPr>
            <p:nvPr/>
          </p:nvSpPr>
          <p:spPr bwMode="auto">
            <a:xfrm>
              <a:off x="322732" y="5905731"/>
              <a:ext cx="537883" cy="465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1"/>
                <a:t>5</a:t>
              </a:r>
            </a:p>
          </p:txBody>
        </p:sp>
        <p:sp>
          <p:nvSpPr>
            <p:cNvPr id="11279" name="Textfeld 13"/>
            <p:cNvSpPr txBox="1">
              <a:spLocks noChangeArrowheads="1"/>
            </p:cNvSpPr>
            <p:nvPr/>
          </p:nvSpPr>
          <p:spPr bwMode="auto">
            <a:xfrm>
              <a:off x="282411" y="4955061"/>
              <a:ext cx="505790" cy="465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1"/>
                <a:t>6</a:t>
              </a:r>
            </a:p>
          </p:txBody>
        </p:sp>
        <p:sp>
          <p:nvSpPr>
            <p:cNvPr id="11280" name="Textfeld 14"/>
            <p:cNvSpPr txBox="1">
              <a:spLocks noChangeArrowheads="1"/>
            </p:cNvSpPr>
            <p:nvPr/>
          </p:nvSpPr>
          <p:spPr bwMode="auto">
            <a:xfrm>
              <a:off x="292783" y="3944642"/>
              <a:ext cx="505786" cy="465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1"/>
                <a:t>7</a:t>
              </a:r>
            </a:p>
          </p:txBody>
        </p:sp>
        <p:sp>
          <p:nvSpPr>
            <p:cNvPr id="11281" name="Textfeld 15"/>
            <p:cNvSpPr txBox="1">
              <a:spLocks noChangeArrowheads="1"/>
            </p:cNvSpPr>
            <p:nvPr/>
          </p:nvSpPr>
          <p:spPr bwMode="auto">
            <a:xfrm>
              <a:off x="274150" y="2885023"/>
              <a:ext cx="496822" cy="465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1"/>
                <a:t>8</a:t>
              </a:r>
            </a:p>
          </p:txBody>
        </p:sp>
        <p:sp>
          <p:nvSpPr>
            <p:cNvPr id="11282" name="Textfeld 16"/>
            <p:cNvSpPr txBox="1">
              <a:spLocks noChangeArrowheads="1"/>
            </p:cNvSpPr>
            <p:nvPr/>
          </p:nvSpPr>
          <p:spPr bwMode="auto">
            <a:xfrm>
              <a:off x="257616" y="1795529"/>
              <a:ext cx="505786" cy="465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1"/>
                <a:t>9</a:t>
              </a:r>
            </a:p>
          </p:txBody>
        </p:sp>
        <p:sp>
          <p:nvSpPr>
            <p:cNvPr id="11283" name="Textfeld 17"/>
            <p:cNvSpPr txBox="1">
              <a:spLocks noChangeArrowheads="1"/>
            </p:cNvSpPr>
            <p:nvPr/>
          </p:nvSpPr>
          <p:spPr bwMode="auto">
            <a:xfrm>
              <a:off x="146033" y="895213"/>
              <a:ext cx="681320" cy="465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 b="1"/>
                <a:t>10</a:t>
              </a:r>
            </a:p>
          </p:txBody>
        </p:sp>
      </p:grpSp>
      <p:cxnSp>
        <p:nvCxnSpPr>
          <p:cNvPr id="19" name="Gerade Verbindung mit Pfeil 18"/>
          <p:cNvCxnSpPr/>
          <p:nvPr/>
        </p:nvCxnSpPr>
        <p:spPr>
          <a:xfrm flipH="1" flipV="1">
            <a:off x="1565275" y="1827213"/>
            <a:ext cx="53975" cy="40497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5478C1E5-AD66-411B-A040-A2AC114B4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849367"/>
              </p:ext>
            </p:extLst>
          </p:nvPr>
        </p:nvGraphicFramePr>
        <p:xfrm>
          <a:off x="5939503" y="548680"/>
          <a:ext cx="2592388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7" name="Picture 8" descr="GAG-Logo_Siegel_392x319">
            <a:extLst>
              <a:ext uri="{FF2B5EF4-FFF2-40B4-BE49-F238E27FC236}">
                <a16:creationId xmlns:a16="http://schemas.microsoft.com/office/drawing/2014/main" id="{411A8914-04A4-4EE6-9DFC-21D8C7929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235" y="548680"/>
            <a:ext cx="1160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58481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538662"/>
          </a:xfrm>
        </p:spPr>
        <p:txBody>
          <a:bodyPr/>
          <a:lstStyle/>
          <a:p>
            <a:pPr eaLnBrk="1" hangingPunct="1"/>
            <a:r>
              <a:rPr lang="de-DE" sz="2600" dirty="0">
                <a:latin typeface="Arial" charset="0"/>
              </a:rPr>
              <a:t>Gymnasiale Eingangsstufe mit G9</a:t>
            </a:r>
          </a:p>
          <a:p>
            <a:pPr eaLnBrk="1" hangingPunct="1"/>
            <a:r>
              <a:rPr lang="de-DE" sz="2600" dirty="0">
                <a:latin typeface="Arial" charset="0"/>
              </a:rPr>
              <a:t>Förderstufe</a:t>
            </a:r>
          </a:p>
          <a:p>
            <a:pPr lvl="1" eaLnBrk="1" hangingPunct="1"/>
            <a:r>
              <a:rPr lang="de-DE" sz="2200" dirty="0">
                <a:latin typeface="Arial" charset="0"/>
              </a:rPr>
              <a:t>nach dem 1. Halbjahr der Klasse 5 in Englisch und Mathematik wird der Unterricht differenziert in E-und G-Kursen erteilt; eine Auf- bzw. Abstufung ist nach jedem Halbjahr der Förderstufe möglich</a:t>
            </a:r>
            <a:endParaRPr lang="de-DE" sz="2600" dirty="0">
              <a:latin typeface="Arial" charset="0"/>
            </a:endParaRPr>
          </a:p>
          <a:p>
            <a:pPr lvl="1" eaLnBrk="1" hangingPunct="1"/>
            <a:r>
              <a:rPr lang="de-DE" sz="2200" dirty="0">
                <a:latin typeface="Arial" charset="0"/>
              </a:rPr>
              <a:t>am Ende der 6. Klasse erfolgt die Einstufung in die einzelnen Schulzweige, auch hier ist ein Wechsel zu jedem Halbjahr bei entsprechenden Leistungen möglich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3. Vorstellung der Schulen</a:t>
            </a:r>
            <a:br>
              <a:rPr lang="de-DE" sz="2400" b="1" dirty="0"/>
            </a:br>
            <a:r>
              <a:rPr lang="de-DE" sz="2400" b="1" dirty="0"/>
              <a:t>    Differenzierung</a:t>
            </a:r>
            <a:endParaRPr lang="de-DE" sz="24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63948"/>
              </p:ext>
            </p:extLst>
          </p:nvPr>
        </p:nvGraphicFramePr>
        <p:xfrm>
          <a:off x="5976938" y="537739"/>
          <a:ext cx="2592387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8" descr="GAG-Logo_Siegel_392x3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991" y="529007"/>
            <a:ext cx="1160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5259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>
                <a:latin typeface="Arial" charset="0"/>
              </a:rPr>
              <a:t>Unterricht nach der verbindlichen Landesstundentafel der verschiedenen Schulzweige</a:t>
            </a:r>
            <a:br>
              <a:rPr lang="de-DE" sz="2400" dirty="0">
                <a:latin typeface="Arial" charset="0"/>
              </a:rPr>
            </a:br>
            <a:endParaRPr lang="de-DE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latin typeface="Arial" charset="0"/>
              </a:rPr>
              <a:t>im Gymnasialzweig ab Klasse 5 nach G9-Bedingungen</a:t>
            </a:r>
            <a:br>
              <a:rPr lang="de-DE" sz="2400" dirty="0">
                <a:latin typeface="Arial" charset="0"/>
              </a:rPr>
            </a:br>
            <a:endParaRPr lang="de-DE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latin typeface="Arial" charset="0"/>
              </a:rPr>
              <a:t>1. Fremdsprache Englisch, </a:t>
            </a:r>
            <a:br>
              <a:rPr lang="de-DE" sz="2400" dirty="0">
                <a:latin typeface="Arial" charset="0"/>
              </a:rPr>
            </a:br>
            <a:endParaRPr lang="de-DE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latin typeface="Arial" charset="0"/>
              </a:rPr>
              <a:t>2. Fremdsprache Französisch im Gymnasialzweig und im Wahlpflichtunterricht des Realschulzweigs</a:t>
            </a:r>
            <a:br>
              <a:rPr lang="de-DE" sz="2400" dirty="0">
                <a:latin typeface="Arial" charset="0"/>
              </a:rPr>
            </a:br>
            <a:endParaRPr lang="de-DE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2400" dirty="0">
                <a:latin typeface="Arial" charset="0"/>
              </a:rPr>
              <a:t>Sportklasse </a:t>
            </a:r>
            <a:r>
              <a:rPr lang="de-DE" sz="1800" dirty="0">
                <a:latin typeface="Arial" charset="0"/>
              </a:rPr>
              <a:t>(bei einer ausreichenden Zahl von Anmeldungen, sonst zusätzliche Sportangebote)</a:t>
            </a:r>
          </a:p>
          <a:p>
            <a:pPr eaLnBrk="1" hangingPunct="1">
              <a:lnSpc>
                <a:spcPct val="80000"/>
              </a:lnSpc>
            </a:pPr>
            <a:endParaRPr lang="de-DE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2600" b="1" dirty="0"/>
          </a:p>
          <a:p>
            <a:pPr eaLnBrk="1" hangingPunct="1">
              <a:lnSpc>
                <a:spcPct val="80000"/>
              </a:lnSpc>
            </a:pPr>
            <a:endParaRPr lang="de-DE" sz="26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3. Vorstellung der Schulen</a:t>
            </a:r>
            <a:br>
              <a:rPr lang="de-DE" sz="2400" b="1" dirty="0"/>
            </a:br>
            <a:r>
              <a:rPr lang="de-DE" sz="2400" b="1" dirty="0"/>
              <a:t>    Kurzprofil der </a:t>
            </a:r>
            <a:r>
              <a:rPr lang="de-DE" sz="2400" b="1" dirty="0" err="1"/>
              <a:t>GaG</a:t>
            </a:r>
            <a:endParaRPr lang="de-DE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378" y="541993"/>
            <a:ext cx="25971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611560" y="665162"/>
            <a:ext cx="7846640" cy="891629"/>
          </a:xfrm>
        </p:spPr>
        <p:txBody>
          <a:bodyPr/>
          <a:lstStyle/>
          <a:p>
            <a:pPr eaLnBrk="1" hangingPunct="1">
              <a:spcBef>
                <a:spcPts val="200"/>
              </a:spcBef>
              <a:tabLst>
                <a:tab pos="5470525" algn="l"/>
                <a:tab pos="5827713" algn="l"/>
              </a:tabLst>
            </a:pPr>
            <a:r>
              <a:rPr lang="de-DE" sz="2400" b="1" dirty="0">
                <a:solidFill>
                  <a:srgbClr val="000000"/>
                </a:solidFill>
              </a:rPr>
              <a:t>3. </a:t>
            </a:r>
            <a:r>
              <a:rPr lang="de-DE" sz="2400" b="1" dirty="0"/>
              <a:t>Vorstellung der Schulen</a:t>
            </a:r>
            <a:br>
              <a:rPr lang="de-DE" sz="2400" b="1" dirty="0">
                <a:solidFill>
                  <a:srgbClr val="000000"/>
                </a:solidFill>
              </a:rPr>
            </a:br>
            <a:r>
              <a:rPr lang="de-DE" sz="2400" b="1" dirty="0">
                <a:solidFill>
                  <a:srgbClr val="000000"/>
                </a:solidFill>
              </a:rPr>
              <a:t>    Konzept</a:t>
            </a:r>
            <a:endParaRPr lang="de-DE" altLang="de-DE" sz="3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812925"/>
            <a:ext cx="7772400" cy="4259263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altLang="de-DE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altLang="de-DE" sz="2600" b="1" dirty="0"/>
          </a:p>
          <a:p>
            <a:pPr eaLnBrk="1" hangingPunct="1">
              <a:lnSpc>
                <a:spcPct val="80000"/>
              </a:lnSpc>
            </a:pPr>
            <a:endParaRPr lang="de-DE" altLang="de-DE" sz="2600" dirty="0"/>
          </a:p>
        </p:txBody>
      </p:sp>
      <p:grpSp>
        <p:nvGrpSpPr>
          <p:cNvPr id="10244" name="Gruppieren 5"/>
          <p:cNvGrpSpPr>
            <a:grpSpLocks noChangeAspect="1"/>
          </p:cNvGrpSpPr>
          <p:nvPr/>
        </p:nvGrpSpPr>
        <p:grpSpPr bwMode="auto">
          <a:xfrm>
            <a:off x="2214563" y="2000250"/>
            <a:ext cx="4616450" cy="3959225"/>
            <a:chOff x="2496050" y="1196752"/>
            <a:chExt cx="4272245" cy="3665289"/>
          </a:xfrm>
        </p:grpSpPr>
        <p:grpSp>
          <p:nvGrpSpPr>
            <p:cNvPr id="10249" name="Gruppieren 1"/>
            <p:cNvGrpSpPr>
              <a:grpSpLocks/>
            </p:cNvGrpSpPr>
            <p:nvPr/>
          </p:nvGrpSpPr>
          <p:grpSpPr bwMode="auto">
            <a:xfrm>
              <a:off x="5764174" y="3685162"/>
              <a:ext cx="792000" cy="792000"/>
              <a:chOff x="5764174" y="3685162"/>
              <a:chExt cx="792000" cy="792000"/>
            </a:xfrm>
          </p:grpSpPr>
          <p:sp>
            <p:nvSpPr>
              <p:cNvPr id="24" name="Rechteck 23"/>
              <p:cNvSpPr/>
              <p:nvPr/>
            </p:nvSpPr>
            <p:spPr>
              <a:xfrm>
                <a:off x="5764174" y="3685162"/>
                <a:ext cx="792000" cy="792000"/>
              </a:xfrm>
              <a:prstGeom prst="rect">
                <a:avLst/>
              </a:prstGeom>
              <a:solidFill>
                <a:srgbClr val="C669FF"/>
              </a:solidFill>
              <a:effectLst>
                <a:outerShdw blurRad="50800" dist="25400" dir="5400000" algn="t" rotWithShape="0">
                  <a:prstClr val="black">
                    <a:alpha val="35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0278" name="Textfeld 24"/>
              <p:cNvSpPr txBox="1">
                <a:spLocks noChangeArrowheads="1"/>
              </p:cNvSpPr>
              <p:nvPr/>
            </p:nvSpPr>
            <p:spPr bwMode="auto">
              <a:xfrm>
                <a:off x="5819953" y="3804098"/>
                <a:ext cx="709509" cy="55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3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3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de-DE" sz="1100" b="1"/>
                  <a:t>Berufs-</a:t>
                </a:r>
                <a:br>
                  <a:rPr lang="de-DE" altLang="de-DE" sz="1100" b="1"/>
                </a:br>
                <a:r>
                  <a:rPr lang="de-DE" altLang="de-DE" sz="1100" b="1"/>
                  <a:t>Orien-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de-DE" sz="1100" b="1"/>
                  <a:t>tierung</a:t>
                </a:r>
              </a:p>
            </p:txBody>
          </p:sp>
        </p:grpSp>
        <p:grpSp>
          <p:nvGrpSpPr>
            <p:cNvPr id="10250" name="Gruppieren 7"/>
            <p:cNvGrpSpPr>
              <a:grpSpLocks/>
            </p:cNvGrpSpPr>
            <p:nvPr/>
          </p:nvGrpSpPr>
          <p:grpSpPr bwMode="auto">
            <a:xfrm>
              <a:off x="3735018" y="3685162"/>
              <a:ext cx="792000" cy="792000"/>
              <a:chOff x="3729623" y="3685162"/>
              <a:chExt cx="792000" cy="792000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3729623" y="3685162"/>
                <a:ext cx="792000" cy="792000"/>
              </a:xfrm>
              <a:prstGeom prst="rect">
                <a:avLst/>
              </a:prstGeom>
              <a:solidFill>
                <a:srgbClr val="66CCFF"/>
              </a:solidFill>
              <a:effectLst>
                <a:outerShdw blurRad="50800" dist="25400" dir="5400000" algn="t" rotWithShape="0">
                  <a:prstClr val="black">
                    <a:alpha val="35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50800" h="25400"/>
              </a:sp3d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0274" name="Textfeld 22"/>
              <p:cNvSpPr txBox="1">
                <a:spLocks noChangeArrowheads="1"/>
              </p:cNvSpPr>
              <p:nvPr/>
            </p:nvSpPr>
            <p:spPr bwMode="auto">
              <a:xfrm>
                <a:off x="3868845" y="3953230"/>
                <a:ext cx="502061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3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3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de-DE" sz="1100" b="1"/>
                  <a:t>Sport</a:t>
                </a:r>
                <a:endParaRPr lang="de-DE" altLang="de-DE" sz="1800" b="1"/>
              </a:p>
            </p:txBody>
          </p:sp>
        </p:grpSp>
        <p:grpSp>
          <p:nvGrpSpPr>
            <p:cNvPr id="10251" name="Gruppieren 8"/>
            <p:cNvGrpSpPr>
              <a:grpSpLocks/>
            </p:cNvGrpSpPr>
            <p:nvPr/>
          </p:nvGrpSpPr>
          <p:grpSpPr bwMode="auto">
            <a:xfrm>
              <a:off x="2720508" y="3685162"/>
              <a:ext cx="792000" cy="792000"/>
              <a:chOff x="2720508" y="3685162"/>
              <a:chExt cx="792000" cy="792000"/>
            </a:xfrm>
          </p:grpSpPr>
          <p:sp>
            <p:nvSpPr>
              <p:cNvPr id="20" name="Rechteck 19"/>
              <p:cNvSpPr/>
              <p:nvPr/>
            </p:nvSpPr>
            <p:spPr>
              <a:xfrm>
                <a:off x="2720508" y="3685162"/>
                <a:ext cx="792000" cy="792000"/>
              </a:xfrm>
              <a:prstGeom prst="rect">
                <a:avLst/>
              </a:prstGeom>
              <a:solidFill>
                <a:srgbClr val="CCFF99"/>
              </a:solidFill>
              <a:effectLst>
                <a:outerShdw blurRad="50800" dist="25400" dir="5400000" algn="t" rotWithShape="0">
                  <a:prstClr val="black">
                    <a:alpha val="35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50800" h="25400"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0270" name="Textfeld 20"/>
              <p:cNvSpPr txBox="1">
                <a:spLocks noChangeArrowheads="1"/>
              </p:cNvSpPr>
              <p:nvPr/>
            </p:nvSpPr>
            <p:spPr bwMode="auto">
              <a:xfrm>
                <a:off x="2864264" y="3953230"/>
                <a:ext cx="508473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3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3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de-DE" sz="1100" b="1"/>
                  <a:t>MINT</a:t>
                </a:r>
                <a:endParaRPr lang="de-DE" altLang="de-DE" sz="1800" b="1"/>
              </a:p>
            </p:txBody>
          </p:sp>
        </p:grpSp>
        <p:grpSp>
          <p:nvGrpSpPr>
            <p:cNvPr id="10252" name="Gruppieren 2"/>
            <p:cNvGrpSpPr>
              <a:grpSpLocks/>
            </p:cNvGrpSpPr>
            <p:nvPr/>
          </p:nvGrpSpPr>
          <p:grpSpPr bwMode="auto">
            <a:xfrm>
              <a:off x="4749528" y="3685162"/>
              <a:ext cx="792000" cy="792000"/>
              <a:chOff x="4738738" y="3685162"/>
              <a:chExt cx="792000" cy="792000"/>
            </a:xfrm>
          </p:grpSpPr>
          <p:sp>
            <p:nvSpPr>
              <p:cNvPr id="18" name="Rechteck 17"/>
              <p:cNvSpPr/>
              <p:nvPr/>
            </p:nvSpPr>
            <p:spPr>
              <a:xfrm>
                <a:off x="4738738" y="3685162"/>
                <a:ext cx="792000" cy="792000"/>
              </a:xfrm>
              <a:prstGeom prst="rect">
                <a:avLst/>
              </a:prstGeom>
              <a:solidFill>
                <a:srgbClr val="FF5050"/>
              </a:solidFill>
              <a:effectLst>
                <a:outerShdw blurRad="50800" dist="25400" dir="5400000" algn="t" rotWithShape="0">
                  <a:prstClr val="black">
                    <a:alpha val="35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50800" h="254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0266" name="Textfeld 18"/>
              <p:cNvSpPr txBox="1">
                <a:spLocks noChangeArrowheads="1"/>
              </p:cNvSpPr>
              <p:nvPr/>
            </p:nvSpPr>
            <p:spPr bwMode="auto">
              <a:xfrm>
                <a:off x="4806191" y="3870389"/>
                <a:ext cx="649537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3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3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de-DE" sz="1100" b="1"/>
                  <a:t>Soziales</a:t>
                </a:r>
                <a:br>
                  <a:rPr lang="de-DE" altLang="de-DE" sz="1100" b="1"/>
                </a:br>
                <a:r>
                  <a:rPr lang="de-DE" altLang="de-DE" sz="1100" b="1"/>
                  <a:t>Lernen</a:t>
                </a:r>
              </a:p>
            </p:txBody>
          </p:sp>
        </p:grpSp>
        <p:pic>
          <p:nvPicPr>
            <p:cNvPr id="12" name="Picture 8" descr="P:\Schulen\GAG\CI-CD\Logo.GIF"/>
            <p:cNvPicPr>
              <a:picLocks noChangeAspect="1" noChangeArrowheads="1"/>
            </p:cNvPicPr>
            <p:nvPr/>
          </p:nvPicPr>
          <p:blipFill rotWithShape="1">
            <a:blip r:embed="rId2"/>
            <a:srcRect l="11" r="68053"/>
            <a:stretch/>
          </p:blipFill>
          <p:spPr bwMode="auto">
            <a:xfrm>
              <a:off x="2642964" y="2138793"/>
              <a:ext cx="1260518" cy="1360889"/>
            </a:xfrm>
            <a:prstGeom prst="rect">
              <a:avLst/>
            </a:prstGeom>
            <a:ln w="127000" cap="sq">
              <a:noFill/>
              <a:miter lim="800000"/>
            </a:ln>
            <a:effectLst>
              <a:outerShdw blurRad="57150" dist="25400" dir="54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13" name="Gleichschenkliges Dreieck 12"/>
            <p:cNvSpPr/>
            <p:nvPr/>
          </p:nvSpPr>
          <p:spPr>
            <a:xfrm>
              <a:off x="2500115" y="1436642"/>
              <a:ext cx="4264114" cy="520328"/>
            </a:xfrm>
            <a:prstGeom prst="triangle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90000"/>
                  </a:schemeClr>
                </a:gs>
              </a:gsLst>
            </a:gradFill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206123" y="1628827"/>
              <a:ext cx="855037" cy="26159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1100" b="1" spc="100" dirty="0"/>
                <a:t>GANZTAG</a:t>
              </a:r>
              <a:endParaRPr lang="de-DE" sz="1400" b="1" spc="100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2496050" y="4621266"/>
              <a:ext cx="4272245" cy="24077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16" name="Picture 8" descr="P:\Schulen\GAG\CI-CD\Logo.GIF"/>
            <p:cNvPicPr>
              <a:picLocks noChangeAspect="1" noChangeArrowheads="1"/>
            </p:cNvPicPr>
            <p:nvPr/>
          </p:nvPicPr>
          <p:blipFill rotWithShape="1">
            <a:blip r:embed="rId2"/>
            <a:srcRect l="33332" r="-862"/>
            <a:stretch/>
          </p:blipFill>
          <p:spPr bwMode="auto">
            <a:xfrm>
              <a:off x="3932864" y="2137323"/>
              <a:ext cx="2665011" cy="1359420"/>
            </a:xfrm>
            <a:prstGeom prst="rect">
              <a:avLst/>
            </a:prstGeom>
            <a:ln w="127000" cap="sq">
              <a:noFill/>
              <a:miter lim="800000"/>
            </a:ln>
            <a:effectLst>
              <a:outerShdw blurRad="57150" dist="25400" dir="5400000" algn="tl" rotWithShape="0">
                <a:srgbClr val="000000">
                  <a:alpha val="40000"/>
                </a:srgbClr>
              </a:outerShdw>
            </a:effectLst>
          </p:spPr>
        </p:pic>
        <p:pic>
          <p:nvPicPr>
            <p:cNvPr id="10262" name="Picture 2" descr="P:\Schulen\GAG\CI-CD\Herz_und_Verstand_x_550x268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6549" y="1196752"/>
              <a:ext cx="599736" cy="292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07977"/>
              </p:ext>
            </p:extLst>
          </p:nvPr>
        </p:nvGraphicFramePr>
        <p:xfrm>
          <a:off x="5940052" y="529646"/>
          <a:ext cx="2592388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48" name="Picture 8" descr="GAG-Logo_Siegel_392x3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570" y="542301"/>
            <a:ext cx="11604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0976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60575"/>
            <a:ext cx="8326437" cy="4267200"/>
          </a:xfrm>
        </p:spPr>
        <p:txBody>
          <a:bodyPr/>
          <a:lstStyle/>
          <a:p>
            <a:pPr eaLnBrk="1" hangingPunct="1"/>
            <a:r>
              <a:rPr lang="de-DE" altLang="de-DE" sz="2800" b="1" dirty="0">
                <a:latin typeface="Arial" charset="0"/>
              </a:rPr>
              <a:t>Tag der offenen Tür und Adventsmarkt</a:t>
            </a:r>
            <a:br>
              <a:rPr lang="de-DE" altLang="de-DE" sz="2800" b="1" dirty="0">
                <a:latin typeface="Arial" charset="0"/>
              </a:rPr>
            </a:br>
            <a:r>
              <a:rPr lang="de-DE" altLang="de-DE" sz="2800" b="1" dirty="0">
                <a:latin typeface="Arial" charset="0"/>
              </a:rPr>
              <a:t>Freitag, den 25.11.22 von 15-18 Uhr</a:t>
            </a:r>
            <a:br>
              <a:rPr lang="de-DE" altLang="de-DE" sz="2800" b="1" dirty="0">
                <a:latin typeface="Arial" charset="0"/>
              </a:rPr>
            </a:br>
            <a:endParaRPr lang="de-DE" altLang="de-DE" sz="2800" b="1" dirty="0">
              <a:latin typeface="Arial" charset="0"/>
            </a:endParaRPr>
          </a:p>
          <a:p>
            <a:pPr eaLnBrk="1" hangingPunct="1"/>
            <a:r>
              <a:rPr lang="de-DE" altLang="de-DE" sz="2800" b="1" dirty="0">
                <a:latin typeface="Arial" charset="0"/>
              </a:rPr>
              <a:t>Informationsabend für Grundschuleltern</a:t>
            </a:r>
            <a:br>
              <a:rPr lang="de-DE" altLang="de-DE" sz="2800" b="1" dirty="0">
                <a:latin typeface="Arial" charset="0"/>
              </a:rPr>
            </a:br>
            <a:r>
              <a:rPr lang="de-DE" altLang="de-DE" sz="2800" b="1" dirty="0">
                <a:latin typeface="Arial" charset="0"/>
              </a:rPr>
              <a:t>Mittwoch, den 25.01.2023 um 19 Uhr</a:t>
            </a:r>
            <a:br>
              <a:rPr lang="de-DE" altLang="de-DE" sz="2800" b="1" dirty="0">
                <a:latin typeface="Arial" charset="0"/>
              </a:rPr>
            </a:br>
            <a:br>
              <a:rPr lang="de-DE" altLang="de-DE" sz="2800" b="1" dirty="0">
                <a:latin typeface="Arial" charset="0"/>
              </a:rPr>
            </a:br>
            <a:r>
              <a:rPr lang="de-DE" altLang="de-DE" sz="2800" u="sng" dirty="0">
                <a:latin typeface="Arial" charset="0"/>
              </a:rPr>
              <a:t>Über unser Schulprofil informieren wir auch über unseren Schulflyer und unsere Homepage</a:t>
            </a:r>
          </a:p>
          <a:p>
            <a:pPr eaLnBrk="1" hangingPunct="1">
              <a:buNone/>
            </a:pPr>
            <a:r>
              <a:rPr lang="de-DE" altLang="de-DE" sz="2800" b="1" dirty="0">
                <a:latin typeface="Arial" charset="0"/>
              </a:rPr>
              <a:t>	</a:t>
            </a:r>
            <a:endParaRPr lang="de-DE" sz="2800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3. Vorstellung der Schulen</a:t>
            </a:r>
            <a:br>
              <a:rPr lang="de-DE" sz="2400" b="1" dirty="0"/>
            </a:br>
            <a:r>
              <a:rPr lang="de-DE" sz="2400" b="1" dirty="0"/>
              <a:t>    Termine</a:t>
            </a:r>
            <a:endParaRPr lang="de-DE" sz="24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99349"/>
              </p:ext>
            </p:extLst>
          </p:nvPr>
        </p:nvGraphicFramePr>
        <p:xfrm>
          <a:off x="5976937" y="538672"/>
          <a:ext cx="2592388" cy="92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/>
                      <a:r>
                        <a:rPr lang="de-DE" sz="10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Gesamtschule </a:t>
                      </a:r>
                    </a:p>
                    <a:p>
                      <a:pPr marL="92075" indent="0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am </a:t>
                      </a:r>
                    </a:p>
                    <a:p>
                      <a:pPr marL="92075" indent="0"/>
                      <a:r>
                        <a:rPr lang="de-DE" sz="1200" b="0" dirty="0" err="1">
                          <a:solidFill>
                            <a:schemeClr val="tx1"/>
                          </a:solidFill>
                        </a:rPr>
                        <a:t>Gluckenstein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61" marB="456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8" descr="GAG-Logo_Siegel_392x3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668" y="538672"/>
            <a:ext cx="11604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5400" dirty="0"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sz="6000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568" y="116632"/>
            <a:ext cx="777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de-DE" sz="2400" b="1" dirty="0"/>
              <a:t>Vorstellung der Schulen</a:t>
            </a:r>
            <a:endParaRPr lang="de-DE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40383" y="1916832"/>
            <a:ext cx="828092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dirty="0"/>
          </a:p>
          <a:p>
            <a:r>
              <a:rPr lang="de-DE" sz="4400" dirty="0">
                <a:latin typeface="Arial" pitchFamily="34" charset="0"/>
                <a:cs typeface="Arial" pitchFamily="34" charset="0"/>
              </a:rPr>
              <a:t>Maria-Ward-Schule</a:t>
            </a:r>
            <a:br>
              <a:rPr lang="de-DE" sz="4400" dirty="0">
                <a:latin typeface="Arial" pitchFamily="34" charset="0"/>
                <a:cs typeface="Arial" pitchFamily="34" charset="0"/>
              </a:rPr>
            </a:br>
            <a:r>
              <a:rPr lang="de-DE" sz="3600" dirty="0">
                <a:latin typeface="Arial" pitchFamily="34" charset="0"/>
                <a:cs typeface="Arial" pitchFamily="34" charset="0"/>
              </a:rPr>
              <a:t>Bad Homburg</a:t>
            </a:r>
            <a:br>
              <a:rPr lang="de-DE" sz="2400" dirty="0">
                <a:latin typeface="Arial" pitchFamily="34" charset="0"/>
                <a:cs typeface="Arial" pitchFamily="34" charset="0"/>
              </a:rPr>
            </a:br>
            <a:endParaRPr lang="de-DE" sz="2800" dirty="0"/>
          </a:p>
          <a:p>
            <a:endParaRPr lang="de-DE" dirty="0"/>
          </a:p>
        </p:txBody>
      </p:sp>
      <p:pic>
        <p:nvPicPr>
          <p:cNvPr id="6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19288"/>
            <a:ext cx="13906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750" y="4076700"/>
            <a:ext cx="77771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de-DE" altLang="de-DE" sz="2000" kern="0" dirty="0">
                <a:latin typeface="Century Gothic" pitchFamily="34" charset="0"/>
              </a:rPr>
              <a:t>Stiftung Maria-Ward-Schule</a:t>
            </a:r>
            <a:br>
              <a:rPr lang="de-DE" altLang="de-DE" sz="2000" kern="0" dirty="0">
                <a:latin typeface="Century Gothic" pitchFamily="34" charset="0"/>
              </a:rPr>
            </a:br>
            <a:r>
              <a:rPr lang="de-DE" altLang="de-DE" sz="2000" kern="0" dirty="0">
                <a:latin typeface="Century Gothic" pitchFamily="34" charset="0"/>
              </a:rPr>
              <a:t>Staatlich anerkannte Realschule und staatlich anerkanntes</a:t>
            </a:r>
            <a:br>
              <a:rPr lang="de-DE" altLang="de-DE" sz="2000" kern="0" dirty="0">
                <a:latin typeface="Century Gothic" pitchFamily="34" charset="0"/>
              </a:rPr>
            </a:br>
            <a:r>
              <a:rPr lang="de-DE" altLang="de-DE" sz="2000" kern="0" dirty="0">
                <a:latin typeface="Century Gothic" pitchFamily="34" charset="0"/>
              </a:rPr>
              <a:t>berufliches und genehmigtes allgemeines Gymnasium in freier Trägerschaft für Mädchen</a:t>
            </a:r>
            <a:br>
              <a:rPr lang="de-DE" altLang="de-DE" sz="2000" kern="0" dirty="0">
                <a:latin typeface="Century Gothic" pitchFamily="34" charset="0"/>
              </a:rPr>
            </a:br>
            <a:br>
              <a:rPr lang="de-DE" altLang="de-DE" sz="2000" kern="0" dirty="0">
                <a:latin typeface="Century Gothic" pitchFamily="34" charset="0"/>
              </a:rPr>
            </a:br>
            <a:r>
              <a:rPr lang="de-DE" altLang="de-DE" sz="2400" kern="0" dirty="0">
                <a:latin typeface="Century Gothic" pitchFamily="34" charset="0"/>
              </a:rPr>
              <a:t>Weitere Infos unter </a:t>
            </a:r>
            <a:r>
              <a:rPr lang="de-DE" altLang="de-DE" sz="2400" kern="0" dirty="0">
                <a:latin typeface="Century Gothic" pitchFamily="34" charset="0"/>
                <a:sym typeface="Wingdings 3" pitchFamily="18" charset="2"/>
              </a:rPr>
              <a:t> </a:t>
            </a:r>
            <a:r>
              <a:rPr lang="de-DE" altLang="de-DE" sz="2400" kern="0" dirty="0">
                <a:latin typeface="Century Gothic" pitchFamily="34" charset="0"/>
              </a:rPr>
              <a:t>mws-hg.de</a:t>
            </a:r>
            <a:endParaRPr lang="de-DE" altLang="de-DE" sz="2400" kern="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8750" cy="1371600"/>
          </a:xfrm>
        </p:spPr>
        <p:txBody>
          <a:bodyPr/>
          <a:lstStyle/>
          <a:p>
            <a:pPr eaLnBrk="1" hangingPunct="1"/>
            <a:r>
              <a:rPr lang="de-DE" sz="2800" b="1" dirty="0"/>
              <a:t>1. Einleitung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sz="2000" dirty="0">
                <a:latin typeface="Arial"/>
                <a:cs typeface="Arial" charset="0"/>
              </a:rPr>
              <a:t>Sie erhalten Informationen zu folgenden Fragen:</a:t>
            </a:r>
            <a:br>
              <a:rPr lang="de-DE" altLang="de-DE" sz="2000" dirty="0">
                <a:latin typeface="Arial"/>
                <a:cs typeface="Arial" charset="0"/>
              </a:rPr>
            </a:br>
            <a:endParaRPr lang="de-DE" altLang="de-DE" sz="2000" dirty="0">
              <a:latin typeface="Arial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>
                <a:latin typeface="Arial"/>
                <a:cs typeface="Arial" charset="0"/>
              </a:rPr>
              <a:t>Welche Rechte haben Sie als Eltern bei der Wahl des Bildungsganges?</a:t>
            </a:r>
            <a:br>
              <a:rPr lang="de-DE" altLang="de-DE" sz="2000" dirty="0">
                <a:latin typeface="Arial"/>
                <a:cs typeface="Arial" charset="0"/>
              </a:rPr>
            </a:br>
            <a:endParaRPr lang="de-DE" altLang="de-DE" sz="2000" dirty="0">
              <a:latin typeface="Arial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>
                <a:latin typeface="Arial"/>
                <a:cs typeface="Arial" charset="0"/>
              </a:rPr>
              <a:t>Wie ist das Verfahren für die Wahl des weiterführenden Bildungsganges ausgestaltet?</a:t>
            </a:r>
            <a:br>
              <a:rPr lang="de-DE" altLang="de-DE" sz="2000" dirty="0">
                <a:latin typeface="Arial"/>
                <a:cs typeface="Arial" charset="0"/>
              </a:rPr>
            </a:br>
            <a:endParaRPr lang="de-DE" altLang="de-DE" sz="2000" dirty="0">
              <a:latin typeface="Arial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>
                <a:latin typeface="Arial"/>
                <a:cs typeface="Arial" charset="0"/>
              </a:rPr>
              <a:t>Welche Besonderheiten haben die Bildungsgänge und Schulformen der weiterführenden Schulen?</a:t>
            </a:r>
          </a:p>
          <a:p>
            <a:pPr eaLnBrk="1" hangingPunct="1">
              <a:lnSpc>
                <a:spcPct val="90000"/>
              </a:lnSpc>
            </a:pPr>
            <a:endParaRPr lang="de-DE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72243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2349500"/>
            <a:ext cx="8001000" cy="3024188"/>
          </a:xfrm>
        </p:spPr>
        <p:txBody>
          <a:bodyPr/>
          <a:lstStyle/>
          <a:p>
            <a:r>
              <a:rPr lang="de-DE" altLang="de-DE" sz="2400" dirty="0">
                <a:latin typeface="Century Gothic" pitchFamily="34" charset="0"/>
              </a:rPr>
              <a:t>Seit dem Schuljahr 2019/20 ist die Maria-Ward-Schule auch ein genehmigtes allgemeines Gymnasium</a:t>
            </a:r>
          </a:p>
          <a:p>
            <a:pPr>
              <a:lnSpc>
                <a:spcPct val="150000"/>
              </a:lnSpc>
            </a:pPr>
            <a:r>
              <a:rPr lang="de-DE" altLang="de-DE" sz="2400" dirty="0">
                <a:latin typeface="Century Gothic" pitchFamily="34" charset="0"/>
              </a:rPr>
              <a:t>Die Jahrgangstufen sind seit dem Schuljahr 2020/21 4-zügig mit je 2 Realschulklassen und 2 Gymnasialklassen</a:t>
            </a:r>
          </a:p>
          <a:p>
            <a:r>
              <a:rPr lang="de-DE" altLang="de-DE" sz="2400" dirty="0">
                <a:latin typeface="Century Gothic" pitchFamily="34" charset="0"/>
              </a:rPr>
              <a:t>Vorteil: Durchlässigkeit der Schulformen</a:t>
            </a:r>
            <a:r>
              <a:rPr lang="de-DE" altLang="de-DE" dirty="0"/>
              <a:t>			</a:t>
            </a:r>
          </a:p>
        </p:txBody>
      </p:sp>
      <p:pic>
        <p:nvPicPr>
          <p:cNvPr id="14340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58813"/>
            <a:ext cx="9556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Erweiterung des Schulangebots</a:t>
            </a:r>
          </a:p>
        </p:txBody>
      </p:sp>
    </p:spTree>
    <p:extLst>
      <p:ext uri="{BB962C8B-B14F-4D97-AF65-F5344CB8AC3E}">
        <p14:creationId xmlns:p14="http://schemas.microsoft.com/office/powerpoint/2010/main" val="172273628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066087" cy="46101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altLang="de-DE" sz="2400" dirty="0">
                <a:latin typeface="Century Gothic" panose="020B0502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altLang="de-DE" sz="2500" dirty="0"/>
          </a:p>
        </p:txBody>
      </p:sp>
      <p:pic>
        <p:nvPicPr>
          <p:cNvPr id="1536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0310"/>
            <a:ext cx="9556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>
                <a:solidFill>
                  <a:schemeClr val="tx1"/>
                </a:solidFill>
              </a:rPr>
              <a:t>3. </a:t>
            </a:r>
            <a:r>
              <a:rPr lang="de-DE" sz="2400" b="1" dirty="0"/>
              <a:t>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Kurzprofil Maria-Ward</a:t>
            </a:r>
            <a:endParaRPr lang="de-DE" altLang="de-DE" sz="2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3588" y="1852613"/>
            <a:ext cx="8066087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Ganztagsangebot </a:t>
            </a:r>
            <a:r>
              <a:rPr lang="de-DE" altLang="de-DE" sz="1800" b="1" kern="0">
                <a:latin typeface="Century Gothic" panose="020B0502020202020204" pitchFamily="34" charset="0"/>
                <a:sym typeface="Wingdings 3" panose="05040102010807070707" pitchFamily="18" charset="2"/>
              </a:rPr>
              <a:t> </a:t>
            </a:r>
            <a:r>
              <a:rPr lang="de-DE" altLang="de-DE" sz="1800" b="1" kern="0">
                <a:latin typeface="Century Gothic" panose="020B0502020202020204" pitchFamily="34" charset="0"/>
              </a:rPr>
              <a:t>Schulmensa &amp; Hausaufgabenbetreuung, großes AG-Angebot (z.B. Orchester, Umwelt, Theater, Tennis u.v.m.)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Profilschwerpunkt „Schule &amp; Gesundheit“ und Musik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Schwerpunkt Klassen 5 + 6  </a:t>
            </a:r>
            <a:r>
              <a:rPr lang="de-DE" altLang="de-DE" sz="1800" b="1" kern="0">
                <a:latin typeface="Century Gothic" panose="020B0502020202020204" pitchFamily="34" charset="0"/>
                <a:sym typeface="Wingdings 3" panose="05040102010807070707" pitchFamily="18" charset="2"/>
              </a:rPr>
              <a:t></a:t>
            </a:r>
            <a:r>
              <a:rPr lang="de-DE" altLang="de-DE" sz="1800" b="1" kern="0">
                <a:latin typeface="Century Gothic" panose="020B0502020202020204" pitchFamily="34" charset="0"/>
              </a:rPr>
              <a:t> Musik und Sport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Sprachfolge: Englisch ab Jg. 5, Französisch ab Jg. 7, Spanisch ab Jg. 9 bzw. E-Phase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Bilinguales Angebot ab Klasse 7 Gymnasium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Förderkonzept UnterrichtPlus, LRS-Förderung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Klassenübergreifender Unterricht in Gesang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Wahlpflichtunterricht ab Klasse 7 Realschule </a:t>
            </a:r>
            <a:r>
              <a:rPr lang="de-DE" altLang="de-DE" sz="1800" b="1" kern="0">
                <a:latin typeface="Century Gothic" panose="020B0502020202020204" pitchFamily="34" charset="0"/>
                <a:sym typeface="Wingdings 3" panose="05040102010807070707" pitchFamily="18" charset="2"/>
              </a:rPr>
              <a:t> </a:t>
            </a:r>
            <a:r>
              <a:rPr lang="de-DE" altLang="de-DE" sz="1800" b="1" kern="0">
                <a:latin typeface="Century Gothic" panose="020B0502020202020204" pitchFamily="34" charset="0"/>
              </a:rPr>
              <a:t>Französisch oder Polytechnik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Berufsorientierung – Olov-Gütesiegel</a:t>
            </a:r>
          </a:p>
          <a:p>
            <a:pPr eaLnBrk="1" hangingPunct="1">
              <a:defRPr/>
            </a:pPr>
            <a:r>
              <a:rPr lang="de-DE" altLang="de-DE" sz="1800" b="1" kern="0">
                <a:latin typeface="Century Gothic" panose="020B0502020202020204" pitchFamily="34" charset="0"/>
              </a:rPr>
              <a:t>Erasmus+-Akkreditierung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altLang="de-DE" sz="2400" kern="0">
                <a:latin typeface="Century Gothic" panose="020B0502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altLang="de-DE" sz="2500" kern="0" dirty="0"/>
          </a:p>
        </p:txBody>
      </p:sp>
    </p:spTree>
    <p:extLst>
      <p:ext uri="{BB962C8B-B14F-4D97-AF65-F5344CB8AC3E}">
        <p14:creationId xmlns:p14="http://schemas.microsoft.com/office/powerpoint/2010/main" val="168021092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2788" y="2349500"/>
            <a:ext cx="7854950" cy="3079750"/>
          </a:xfrm>
        </p:spPr>
      </p:pic>
      <p:pic>
        <p:nvPicPr>
          <p:cNvPr id="16388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707" y="656073"/>
            <a:ext cx="9556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621" y="332656"/>
            <a:ext cx="8001000" cy="1216025"/>
          </a:xfrm>
        </p:spPr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</a:t>
            </a:r>
            <a:r>
              <a:rPr lang="de-DE" sz="2400" b="1" dirty="0"/>
              <a:t>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Abschlüsse</a:t>
            </a:r>
          </a:p>
        </p:txBody>
      </p:sp>
    </p:spTree>
    <p:extLst>
      <p:ext uri="{BB962C8B-B14F-4D97-AF65-F5344CB8AC3E}">
        <p14:creationId xmlns:p14="http://schemas.microsoft.com/office/powerpoint/2010/main" val="111870776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58813"/>
            <a:ext cx="9556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3. Vorstellung der Schulen</a:t>
            </a:r>
            <a:br>
              <a:rPr lang="de-DE" sz="2400" b="1" dirty="0"/>
            </a:br>
            <a:r>
              <a:rPr lang="de-DE" sz="2400" b="1" dirty="0"/>
              <a:t>    Termine</a:t>
            </a:r>
            <a:endParaRPr lang="de-DE" altLang="de-DE" sz="2400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7634287" cy="4246562"/>
          </a:xfrm>
        </p:spPr>
        <p:txBody>
          <a:bodyPr/>
          <a:lstStyle/>
          <a:p>
            <a:r>
              <a:rPr lang="de-DE" altLang="de-DE" sz="2000" b="1" dirty="0"/>
              <a:t>Nachmittag der offenen Tür</a:t>
            </a:r>
            <a:br>
              <a:rPr lang="de-DE" altLang="de-DE" sz="2000" b="1" dirty="0"/>
            </a:br>
            <a:r>
              <a:rPr lang="de-DE" altLang="de-DE" sz="2000" dirty="0"/>
              <a:t>Freitag, 18.11.2022 | 14:30 – 17:30 Uhr</a:t>
            </a:r>
          </a:p>
          <a:p>
            <a:r>
              <a:rPr lang="de-DE" altLang="de-DE" sz="2000" b="1" dirty="0"/>
              <a:t>Informationsabend für Grundschuleltern</a:t>
            </a:r>
            <a:br>
              <a:rPr lang="de-DE" altLang="de-DE" sz="2000" b="1" dirty="0"/>
            </a:br>
            <a:r>
              <a:rPr lang="de-DE" altLang="de-DE" sz="2000" dirty="0"/>
              <a:t>Mittwoch, 16.11.2022 | 18:00 – 19:30 Uhr</a:t>
            </a:r>
            <a:endParaRPr lang="de-DE" altLang="de-DE" sz="2000" b="1" dirty="0"/>
          </a:p>
          <a:p>
            <a:r>
              <a:rPr lang="de-DE" altLang="de-DE" sz="2000" b="1" dirty="0"/>
              <a:t>Tag der offenen Tür</a:t>
            </a:r>
            <a:br>
              <a:rPr lang="de-DE" altLang="de-DE" sz="2000" b="1" dirty="0"/>
            </a:br>
            <a:r>
              <a:rPr lang="de-DE" altLang="de-DE" sz="2000" dirty="0"/>
              <a:t>Samstag, 04.02.2022 | 09:00 – 12:00 Uhr</a:t>
            </a:r>
            <a:endParaRPr lang="de-DE" altLang="de-DE" sz="2000" b="1" dirty="0"/>
          </a:p>
          <a:p>
            <a:r>
              <a:rPr lang="de-DE" altLang="de-DE" sz="2000" b="1" dirty="0"/>
              <a:t>ANMELDUNG zum Aufnahmegespräch</a:t>
            </a:r>
            <a:br>
              <a:rPr lang="de-DE" altLang="de-DE" sz="2000" b="1" dirty="0"/>
            </a:br>
            <a:r>
              <a:rPr lang="de-DE" altLang="de-DE" sz="2000" dirty="0"/>
              <a:t>bitte per Email an </a:t>
            </a:r>
            <a:r>
              <a:rPr lang="de-DE" altLang="de-DE" sz="2000" b="1" dirty="0">
                <a:hlinkClick r:id="rId3"/>
              </a:rPr>
              <a:t>schulaufnahme@mws-hg.de.</a:t>
            </a:r>
            <a:endParaRPr lang="de-DE" altLang="de-DE" sz="2000" b="1" dirty="0"/>
          </a:p>
          <a:p>
            <a:r>
              <a:rPr lang="de-DE" altLang="de-DE" sz="2000" dirty="0"/>
              <a:t>Die Aufnahmegespräche beginnen am 22.11.2022 </a:t>
            </a:r>
            <a:br>
              <a:rPr lang="de-DE" altLang="de-DE" sz="1400" dirty="0"/>
            </a:br>
            <a:r>
              <a:rPr lang="de-DE" altLang="de-DE" sz="1000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 sz="1000" dirty="0"/>
          </a:p>
          <a:p>
            <a:pPr eaLnBrk="1" hangingPunct="1">
              <a:buNone/>
            </a:pPr>
            <a:r>
              <a:rPr lang="de-DE" altLang="de-DE" sz="1800" dirty="0"/>
              <a:t>	Bitte informieren Sie sich auch über unsere Homepage</a:t>
            </a:r>
            <a:br>
              <a:rPr lang="de-DE" altLang="de-DE" sz="1800" dirty="0"/>
            </a:br>
            <a:r>
              <a:rPr lang="de-DE" altLang="de-DE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88425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5400" dirty="0"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sz="6000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568" y="116632"/>
            <a:ext cx="777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de-DE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de-DE" sz="2400" b="1" dirty="0"/>
              <a:t>Vorstellung der Schulen</a:t>
            </a:r>
            <a:endParaRPr lang="de-DE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115616" y="2204864"/>
            <a:ext cx="66247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de-DE" sz="2800" dirty="0"/>
            </a:br>
            <a:endParaRPr lang="de-DE" sz="2800" dirty="0"/>
          </a:p>
          <a:p>
            <a:pPr algn="ctr"/>
            <a:r>
              <a:rPr lang="de-DE" sz="6000" dirty="0">
                <a:latin typeface="Arial" pitchFamily="34" charset="0"/>
                <a:cs typeface="Arial" pitchFamily="34" charset="0"/>
              </a:rPr>
              <a:t>Humboldtschule</a:t>
            </a:r>
            <a:br>
              <a:rPr lang="de-DE" sz="6000" dirty="0">
                <a:latin typeface="Arial" pitchFamily="34" charset="0"/>
                <a:cs typeface="Arial" pitchFamily="34" charset="0"/>
              </a:rPr>
            </a:br>
            <a:br>
              <a:rPr lang="de-DE" sz="2400" dirty="0">
                <a:latin typeface="Arial" pitchFamily="34" charset="0"/>
                <a:cs typeface="Arial" pitchFamily="34" charset="0"/>
              </a:rPr>
            </a:br>
            <a:endParaRPr lang="de-DE" sz="2800" dirty="0"/>
          </a:p>
          <a:p>
            <a:pPr algn="ctr"/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6130949-4D37-475E-901C-489C33913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642094"/>
            <a:ext cx="26098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</a:t>
            </a:r>
            <a:r>
              <a:rPr lang="de-DE" sz="2400" b="1" dirty="0"/>
              <a:t>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Fremdsprachen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779588"/>
            <a:ext cx="7778750" cy="4019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b="1" dirty="0"/>
              <a:t>Humboldtschule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b="1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dirty="0"/>
              <a:t>	</a:t>
            </a:r>
            <a:r>
              <a:rPr lang="de-DE" sz="2100" dirty="0"/>
              <a:t>1. Fremdsprache:	Englisch oder Französisch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sz="21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sz="2100" dirty="0"/>
              <a:t>	2. Fremdsprache:	Französisch, Englisch, 						Spanisch oder Latein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sz="2100" dirty="0"/>
              <a:t>					</a:t>
            </a:r>
            <a:r>
              <a:rPr lang="de-DE" sz="1700" dirty="0"/>
              <a:t>wenn Französisch als 1. Fremd-   					</a:t>
            </a:r>
            <a:r>
              <a:rPr lang="de-DE" sz="1700" dirty="0" err="1"/>
              <a:t>sprache</a:t>
            </a:r>
            <a:r>
              <a:rPr lang="de-DE" sz="1700" dirty="0"/>
              <a:t> gewählt wird, ist Englisch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sz="1700" dirty="0"/>
              <a:t>					als 2. Fremdsprache verpflichtend!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sz="17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sz="2100" dirty="0"/>
              <a:t>	3. Fremdsprache: 	Latein, Spanisch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635793"/>
            <a:ext cx="26098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</a:t>
            </a:r>
            <a:r>
              <a:rPr lang="de-DE" sz="2400" b="1" dirty="0"/>
              <a:t>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Kurzprofil HUS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620688"/>
            <a:ext cx="26098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UNESCO Projektschule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Schwerpunkt Musik – Musikklasse ab 5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Französisch als 1. Fremdsprache ab 5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Naturwissenschaftliche Expertenkurse ab 5              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Lions Quest Unterricht für die Jahrgangsstufen 5-7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Ganztagsschule Profil 2 (Betreuungsangebot bis 16.30 Uhr </a:t>
            </a:r>
            <a:br>
              <a:rPr lang="de-DE" altLang="de-DE" sz="2000" dirty="0"/>
            </a:br>
            <a:r>
              <a:rPr lang="de-DE" altLang="de-DE" sz="2000" dirty="0"/>
              <a:t>    mit Hausaufgabenclub für die Jgst.5 und 6)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Umfangreiches AG-Programm 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Förderunterricht / LRS-Förderung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</a:t>
            </a:r>
            <a:r>
              <a:rPr lang="de-DE" altLang="de-DE" sz="2000" dirty="0" err="1"/>
              <a:t>CertiLingua</a:t>
            </a:r>
            <a:r>
              <a:rPr lang="de-DE" altLang="de-DE" sz="2000" dirty="0"/>
              <a:t> Exzellenzlabel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Bilingual Französisch, </a:t>
            </a:r>
            <a:r>
              <a:rPr lang="de-DE" altLang="de-DE" sz="2000" dirty="0" err="1"/>
              <a:t>Abibac</a:t>
            </a:r>
            <a:endParaRPr lang="de-DE" altLang="de-DE" sz="2000" dirty="0"/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Bilingual Englisch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Kurse für besondere Begabungen, </a:t>
            </a:r>
            <a:r>
              <a:rPr lang="de-DE" altLang="de-DE" sz="2000" dirty="0" err="1"/>
              <a:t>LemaS</a:t>
            </a:r>
            <a:endParaRPr lang="de-DE" altLang="de-DE" sz="2000" dirty="0"/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Umweltschule</a:t>
            </a:r>
          </a:p>
          <a:p>
            <a:pPr marL="0" indent="0" eaLnBrk="1" hangingPunct="1">
              <a:lnSpc>
                <a:spcPct val="80000"/>
              </a:lnSpc>
              <a:tabLst>
                <a:tab pos="900113" algn="l"/>
                <a:tab pos="1349375" algn="l"/>
              </a:tabLst>
            </a:pPr>
            <a:r>
              <a:rPr lang="de-DE" altLang="de-DE" sz="2000" dirty="0"/>
              <a:t> Sozialpädagogisches Konzept: Beratung und Coaching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altLang="de-DE" sz="18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altLang="de-DE" sz="24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altLang="de-DE" sz="24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altLang="de-DE" sz="24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altLang="de-DE" dirty="0"/>
              <a:t>	</a:t>
            </a:r>
            <a:endParaRPr lang="de-DE" altLang="de-DE" sz="24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altLang="de-DE" dirty="0"/>
              <a:t>	</a:t>
            </a:r>
            <a:endParaRPr lang="de-DE" altLang="de-DE" sz="21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endParaRPr lang="de-DE" altLang="de-DE" sz="2100" dirty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900113" algn="l"/>
                <a:tab pos="1349375" algn="l"/>
              </a:tabLst>
            </a:pPr>
            <a:r>
              <a:rPr lang="de-DE" altLang="de-DE" sz="2100" dirty="0"/>
              <a:t>	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778750" cy="555625"/>
          </a:xfrm>
        </p:spPr>
        <p:txBody>
          <a:bodyPr/>
          <a:lstStyle/>
          <a:p>
            <a:pPr eaLnBrk="1" hangingPunct="1"/>
            <a:r>
              <a:rPr lang="de-DE" sz="2400" b="1" dirty="0"/>
              <a:t>3. Vorstellung der Schulen</a:t>
            </a:r>
            <a:br>
              <a:rPr lang="de-DE" sz="2400" b="1" dirty="0"/>
            </a:br>
            <a:r>
              <a:rPr lang="de-DE" sz="2400" b="1" dirty="0"/>
              <a:t>    Termine HUS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629667"/>
            <a:ext cx="26098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41261FE-0D55-430A-A378-77B7B26ABF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r>
              <a:rPr lang="de-DE" altLang="de-DE" sz="2000" dirty="0"/>
              <a:t>Allgemeiner Informationsabend 	23.11.2022</a:t>
            </a:r>
            <a:br>
              <a:rPr lang="de-DE" altLang="de-DE" sz="2000" dirty="0"/>
            </a:br>
            <a:r>
              <a:rPr lang="de-DE" altLang="de-DE" sz="2000" dirty="0"/>
              <a:t>für Grundschuleltern 	Hybrid-Format</a:t>
            </a:r>
            <a:br>
              <a:rPr lang="de-DE" altLang="de-DE" sz="2000" dirty="0"/>
            </a:br>
            <a:r>
              <a:rPr lang="de-DE" altLang="de-DE" sz="2000" dirty="0"/>
              <a:t>der 4. Klassen zum Übergang 4/5	</a:t>
            </a:r>
          </a:p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r>
              <a:rPr lang="de-DE" altLang="de-DE" sz="2000" dirty="0"/>
              <a:t>Tag der offenen Tür </a:t>
            </a:r>
            <a:r>
              <a:rPr lang="de-DE" altLang="de-DE" sz="1600"/>
              <a:t>	</a:t>
            </a:r>
            <a:r>
              <a:rPr lang="de-DE" altLang="de-DE" sz="2000"/>
              <a:t>27.01.2023</a:t>
            </a:r>
            <a:endParaRPr lang="de-DE" altLang="de-DE" sz="2000" dirty="0"/>
          </a:p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r>
              <a:rPr lang="de-DE" altLang="de-DE" sz="2000" dirty="0"/>
              <a:t>Vorstellung </a:t>
            </a:r>
            <a:r>
              <a:rPr lang="de-DE" altLang="de-DE" sz="2000" dirty="0" err="1"/>
              <a:t>NaWi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Ags</a:t>
            </a:r>
            <a:r>
              <a:rPr lang="de-DE" altLang="de-DE" sz="2000" dirty="0"/>
              <a:t>	</a:t>
            </a:r>
            <a:r>
              <a:rPr lang="de-DE" altLang="de-DE" sz="1400" dirty="0"/>
              <a:t>Termin über Homepage</a:t>
            </a:r>
          </a:p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r>
              <a:rPr lang="de-DE" altLang="de-DE" sz="2000" dirty="0"/>
              <a:t>Info-Nachmittag Fachschaft MUSIK	</a:t>
            </a:r>
            <a:r>
              <a:rPr lang="de-DE" altLang="de-DE" sz="1400" dirty="0"/>
              <a:t>Termin über Homepage</a:t>
            </a:r>
          </a:p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r>
              <a:rPr lang="de-DE" altLang="de-DE" sz="2000" dirty="0"/>
              <a:t>Schnupper-Stunde „Spaß mit Latein“	</a:t>
            </a:r>
            <a:r>
              <a:rPr lang="de-DE" altLang="de-DE" sz="1400" dirty="0"/>
              <a:t>Termin über Homepage</a:t>
            </a:r>
          </a:p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r>
              <a:rPr lang="de-DE" altLang="de-DE" sz="2000" dirty="0"/>
              <a:t>Schnupper-Nachmittag Französisch    </a:t>
            </a:r>
            <a:r>
              <a:rPr lang="de-DE" altLang="de-DE" sz="1400" dirty="0"/>
              <a:t>Termin über Homepage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5297488" algn="l"/>
              </a:tabLst>
              <a:defRPr/>
            </a:pPr>
            <a:r>
              <a:rPr lang="de-DE" altLang="de-DE" sz="2000" dirty="0"/>
              <a:t>     1. Fremdsprache, </a:t>
            </a:r>
            <a:r>
              <a:rPr lang="de-DE" altLang="de-DE" sz="2000" dirty="0" err="1"/>
              <a:t>AbiBac</a:t>
            </a:r>
            <a:r>
              <a:rPr lang="de-DE" altLang="de-DE" sz="2000" dirty="0"/>
              <a:t>,	</a:t>
            </a:r>
          </a:p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r>
              <a:rPr lang="de-DE" altLang="de-DE" sz="2000" dirty="0"/>
              <a:t>Informationsabend zur	 </a:t>
            </a:r>
            <a:r>
              <a:rPr lang="de-DE" altLang="de-DE" sz="1400" dirty="0"/>
              <a:t>Termin über Homepage</a:t>
            </a:r>
            <a:br>
              <a:rPr lang="de-DE" altLang="de-DE" sz="2000" dirty="0"/>
            </a:br>
            <a:r>
              <a:rPr lang="de-DE" altLang="de-DE" sz="2000" dirty="0"/>
              <a:t>Fremdsprachenwahl als Eltern-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5297488" algn="l"/>
              </a:tabLst>
              <a:defRPr/>
            </a:pPr>
            <a:r>
              <a:rPr lang="de-DE" altLang="de-DE" sz="2000" dirty="0"/>
              <a:t>     </a:t>
            </a:r>
            <a:r>
              <a:rPr lang="de-DE" altLang="de-DE" sz="2000" dirty="0" err="1"/>
              <a:t>gesprächsabend</a:t>
            </a:r>
            <a:r>
              <a:rPr lang="de-DE" altLang="de-DE" sz="2000" dirty="0"/>
              <a:t> mit Thementischen	</a:t>
            </a:r>
          </a:p>
          <a:p>
            <a:pPr eaLnBrk="1" hangingPunct="1">
              <a:lnSpc>
                <a:spcPct val="90000"/>
              </a:lnSpc>
              <a:tabLst>
                <a:tab pos="5297488" algn="l"/>
              </a:tabLst>
              <a:defRPr/>
            </a:pPr>
            <a:endParaRPr lang="de-DE" altLang="de-DE" sz="2000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969963"/>
            <a:ext cx="7778750" cy="555625"/>
          </a:xfrm>
        </p:spPr>
        <p:txBody>
          <a:bodyPr/>
          <a:lstStyle/>
          <a:p>
            <a:pPr eaLnBrk="1" hangingPunct="1"/>
            <a:r>
              <a:rPr lang="de-DE" sz="2400" b="1" dirty="0"/>
              <a:t>3. Vorstellung der Schulen</a:t>
            </a:r>
            <a:br>
              <a:rPr lang="de-DE" sz="2400" b="1" dirty="0"/>
            </a:br>
            <a:r>
              <a:rPr lang="de-DE" sz="2400" b="1" dirty="0"/>
              <a:t>    Weitere Informationen</a:t>
            </a:r>
            <a:endParaRPr lang="de-DE" altLang="de-DE" sz="2400" b="1" dirty="0"/>
          </a:p>
        </p:txBody>
      </p:sp>
      <p:pic>
        <p:nvPicPr>
          <p:cNvPr id="21508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607" y="620688"/>
            <a:ext cx="26098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750" y="2016125"/>
            <a:ext cx="8229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lnSpc>
                <a:spcPct val="90000"/>
              </a:lnSpc>
              <a:buClr>
                <a:srgbClr val="CC0000"/>
              </a:buClr>
              <a:tabLst>
                <a:tab pos="5297488" algn="l"/>
              </a:tabLst>
              <a:defRPr/>
            </a:pPr>
            <a:r>
              <a:rPr lang="de-DE" altLang="de-DE" sz="2000" b="1" kern="0" dirty="0">
                <a:solidFill>
                  <a:srgbClr val="000000"/>
                </a:solidFill>
                <a:hlinkClick r:id="rId3"/>
              </a:rPr>
              <a:t>www.humboldt.schule</a:t>
            </a:r>
            <a:r>
              <a:rPr lang="de-DE" altLang="de-DE" sz="2000" kern="0" dirty="0">
                <a:solidFill>
                  <a:srgbClr val="000000"/>
                </a:solidFill>
              </a:rPr>
              <a:t> hält alle Informationen zu den Terminen für Sie bereit.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2000" kern="0" dirty="0">
                <a:solidFill>
                  <a:srgbClr val="000000"/>
                </a:solidFill>
              </a:rPr>
              <a:t>     Alle Termine sind unter Vorbehalt.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endParaRPr lang="de-DE" altLang="de-DE" sz="1000" kern="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tabLst>
                <a:tab pos="5297488" algn="l"/>
              </a:tabLst>
              <a:defRPr/>
            </a:pPr>
            <a:r>
              <a:rPr lang="de-DE" altLang="de-DE" sz="2000" kern="0" dirty="0">
                <a:solidFill>
                  <a:srgbClr val="000000"/>
                </a:solidFill>
              </a:rPr>
              <a:t>Informationen zur Anmeldung zum </a:t>
            </a:r>
            <a:r>
              <a:rPr lang="de-DE" altLang="de-DE" sz="2000" b="1" kern="0" dirty="0">
                <a:solidFill>
                  <a:srgbClr val="000000"/>
                </a:solidFill>
              </a:rPr>
              <a:t>Grundschul-Elternabend</a:t>
            </a:r>
            <a:r>
              <a:rPr lang="de-DE" altLang="de-DE" sz="2000" kern="0" dirty="0">
                <a:solidFill>
                  <a:srgbClr val="000000"/>
                </a:solidFill>
              </a:rPr>
              <a:t> erfolgen über die Grundschulen und über die Homepage.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endParaRPr lang="de-DE" altLang="de-DE" sz="1000" kern="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tabLst>
                <a:tab pos="5297488" algn="l"/>
              </a:tabLst>
              <a:defRPr/>
            </a:pPr>
            <a:r>
              <a:rPr lang="de-DE" altLang="de-DE" sz="2000" b="1" kern="0" dirty="0">
                <a:solidFill>
                  <a:srgbClr val="000000"/>
                </a:solidFill>
              </a:rPr>
              <a:t>Ausführlicher FAQ-Bereich</a:t>
            </a:r>
            <a:r>
              <a:rPr lang="de-DE" altLang="de-DE" sz="2000" kern="0" dirty="0">
                <a:solidFill>
                  <a:srgbClr val="000000"/>
                </a:solidFill>
              </a:rPr>
              <a:t> zum Übergang 4/5 auf der Homepage</a:t>
            </a:r>
          </a:p>
        </p:txBody>
      </p:sp>
    </p:spTree>
    <p:extLst>
      <p:ext uri="{BB962C8B-B14F-4D97-AF65-F5344CB8AC3E}">
        <p14:creationId xmlns:p14="http://schemas.microsoft.com/office/powerpoint/2010/main" val="86538803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5400" dirty="0"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sz="6000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568" y="116632"/>
            <a:ext cx="7778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3.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Vorstellung der Schulen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115616" y="2204864"/>
            <a:ext cx="66247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</a:b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Kaiserin-Friedrich-Gymnasium</a:t>
            </a:r>
            <a:br>
              <a:rPr kumimoji="0" lang="de-DE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0494A934-D6E8-4219-9E81-A2DB134B2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8" y="697657"/>
            <a:ext cx="800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6661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8750" cy="1371600"/>
          </a:xfrm>
        </p:spPr>
        <p:txBody>
          <a:bodyPr/>
          <a:lstStyle/>
          <a:p>
            <a:pPr eaLnBrk="1" hangingPunct="1"/>
            <a:r>
              <a:rPr lang="de-DE" sz="2800" b="1" dirty="0"/>
              <a:t>1. Einleitung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Die rechtlichen Bestimmungen zum Übergang in die weiterführenden Schulen:</a:t>
            </a:r>
            <a:br>
              <a:rPr lang="de-DE" sz="2400" dirty="0"/>
            </a:br>
            <a:endParaRPr lang="de-DE" sz="2400" dirty="0"/>
          </a:p>
          <a:p>
            <a:pPr marL="342900" lvl="0" indent="-342900" eaLnBrk="1" hangingPunct="1">
              <a:lnSpc>
                <a:spcPts val="3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2D2DB9">
                    <a:lumMod val="75000"/>
                  </a:srgbClr>
                </a:solidFill>
                <a:latin typeface="Arial"/>
                <a:cs typeface="Arial" panose="020B0604020202020204" pitchFamily="34" charset="0"/>
              </a:rPr>
              <a:t>Hessisches Schulgesetz (insbesondere § 70 und § 77)</a:t>
            </a:r>
          </a:p>
          <a:p>
            <a:pPr marL="342900" lvl="0" indent="-342900" eaLnBrk="1" hangingPunct="1">
              <a:lnSpc>
                <a:spcPts val="3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2D2DB9">
                    <a:lumMod val="75000"/>
                  </a:srgbClr>
                </a:solidFill>
                <a:latin typeface="Arial"/>
                <a:cs typeface="Arial" panose="020B0604020202020204" pitchFamily="34" charset="0"/>
              </a:rPr>
              <a:t>Verordnung zur Gestaltung des Schulverhältnisses </a:t>
            </a:r>
            <a:br>
              <a:rPr lang="de-DE" altLang="de-DE" sz="1800" dirty="0">
                <a:solidFill>
                  <a:srgbClr val="2D2DB9">
                    <a:lumMod val="75000"/>
                  </a:srgbClr>
                </a:solidFill>
                <a:latin typeface="Arial"/>
                <a:cs typeface="Arial" panose="020B0604020202020204" pitchFamily="34" charset="0"/>
              </a:rPr>
            </a:br>
            <a:r>
              <a:rPr lang="de-DE" altLang="de-DE" sz="1800" dirty="0">
                <a:solidFill>
                  <a:srgbClr val="2D2DB9">
                    <a:lumMod val="75000"/>
                  </a:srgbClr>
                </a:solidFill>
                <a:latin typeface="Arial"/>
                <a:cs typeface="Arial" panose="020B0604020202020204" pitchFamily="34" charset="0"/>
              </a:rPr>
              <a:t>(insbesondere § 10 bis § 14)</a:t>
            </a:r>
          </a:p>
          <a:p>
            <a:pPr marL="342900" lvl="0" indent="-342900" eaLnBrk="1" hangingPunct="1">
              <a:lnSpc>
                <a:spcPts val="3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solidFill>
                  <a:srgbClr val="2D2DB9">
                    <a:lumMod val="75000"/>
                  </a:srgbClr>
                </a:solidFill>
                <a:latin typeface="Arial"/>
                <a:cs typeface="Arial" panose="020B0604020202020204" pitchFamily="34" charset="0"/>
              </a:rPr>
              <a:t>Verordnung zur Ausgestaltung der Bildungsgänge und Schulformen der Grundstufe (Primarstufe) und der Mittelstufe (Sekundarstufe I) und der Abschlussprüfungen in der Mittelstufe</a:t>
            </a:r>
            <a:endParaRPr lang="de-DE" altLang="de-DE" sz="1800" i="1" dirty="0">
              <a:solidFill>
                <a:srgbClr val="2D2DB9">
                  <a:lumMod val="75000"/>
                </a:srgbClr>
              </a:solidFill>
              <a:latin typeface="Arial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de-DE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841544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Fremdsprachen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001000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00113" algn="l"/>
              </a:tabLst>
            </a:pPr>
            <a:r>
              <a:rPr lang="de-DE" sz="2900" b="1" dirty="0"/>
              <a:t>Kaiserin-Friedrich-Gymnasium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00113" algn="l"/>
              </a:tabLst>
            </a:pPr>
            <a:br>
              <a:rPr lang="de-DE" sz="2100" dirty="0"/>
            </a:br>
            <a:r>
              <a:rPr lang="de-DE" sz="2100" dirty="0"/>
              <a:t>	1. Fremdsprache:	Englisch oder Latein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00113" algn="l"/>
              </a:tabLst>
            </a:pPr>
            <a:endParaRPr lang="de-DE" sz="21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00113" algn="l"/>
              </a:tabLst>
            </a:pPr>
            <a:r>
              <a:rPr lang="de-DE" sz="2100" dirty="0"/>
              <a:t>	2. Fremdsprache:	Englisch, Latein, Französisch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00113" algn="l"/>
              </a:tabLst>
            </a:pPr>
            <a:r>
              <a:rPr lang="de-DE" sz="2100" dirty="0"/>
              <a:t>		     			</a:t>
            </a:r>
            <a:r>
              <a:rPr lang="de-DE" sz="1700" dirty="0"/>
              <a:t>wenn Latein als 1. Fremdsprache, 					dann Englisch als 2. verpflichtend!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00113" algn="l"/>
              </a:tabLst>
            </a:pPr>
            <a:r>
              <a:rPr lang="de-DE" sz="2100" dirty="0"/>
              <a:t>		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900113" algn="l"/>
              </a:tabLst>
            </a:pPr>
            <a:r>
              <a:rPr lang="de-DE" sz="2100" dirty="0"/>
              <a:t>	3. Fremdsprache:	Französisch, Latein, Spanisch, 					Griechisch, Russisch</a:t>
            </a:r>
            <a:endParaRPr lang="de-DE" sz="29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730250"/>
            <a:ext cx="800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Kurzprofil KFG I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692696"/>
            <a:ext cx="800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C501391-0539-4413-A948-BA0DD1387A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71500" y="198884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Bilinguale Klasse Deutsch/Englisch ab Jg. 5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Klasse mit naturwissenschaftlichem Schwerpunkt ab Jg. 5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Latein als 1. Fremdsprache möglich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Lions Quest Angebote in den Jg. 5, 6 und 7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Umfangreiches Angebot an AGs (u.a. Theater, zwei Orchester, Chor, Imkerei, Sport, Jugend debattiert) und Wettbewerben (z.B. Jugend forscht, Fremd-sprachen, Kunst, Politik u. Wirtschaft)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Ganztagsangebote montags-freitags (optional)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Kostenfreie Hausaufgabenbetreuung für Jg. 5 bis 7 (5x wöchentlich)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Sozialpädagogische Unterstützung (Sozialpädagogin und Beratungslehrkräfte)</a:t>
            </a:r>
          </a:p>
          <a:p>
            <a:pPr eaLnBrk="1" hangingPunct="1">
              <a:lnSpc>
                <a:spcPct val="80000"/>
              </a:lnSpc>
            </a:pPr>
            <a:endParaRPr lang="de-DE" altLang="de-DE" sz="2200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>
                <a:solidFill>
                  <a:schemeClr val="tx1"/>
                </a:solidFill>
              </a:rPr>
              <a:t>3.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Vorstellung der Schulen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Kurzprofil KFG II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8" y="730250"/>
            <a:ext cx="800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nhaltsplatzhalt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MINT-EC-Schule + </a:t>
            </a:r>
            <a:r>
              <a:rPr lang="de-DE" altLang="de-DE" sz="2200" dirty="0" err="1">
                <a:solidFill>
                  <a:srgbClr val="000000"/>
                </a:solidFill>
              </a:rPr>
              <a:t>NaWigator</a:t>
            </a:r>
            <a:r>
              <a:rPr lang="de-DE" altLang="de-DE" sz="2200" dirty="0">
                <a:solidFill>
                  <a:srgbClr val="000000"/>
                </a:solidFill>
              </a:rPr>
              <a:t>-Schule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 err="1">
                <a:solidFill>
                  <a:srgbClr val="000000"/>
                </a:solidFill>
              </a:rPr>
              <a:t>CertiLingua</a:t>
            </a:r>
            <a:r>
              <a:rPr lang="de-DE" altLang="de-DE" sz="2200" dirty="0">
                <a:solidFill>
                  <a:srgbClr val="000000"/>
                </a:solidFill>
              </a:rPr>
              <a:t>-Schule, Cambridge </a:t>
            </a:r>
            <a:r>
              <a:rPr lang="de-DE" altLang="de-DE" sz="2200" dirty="0" err="1">
                <a:solidFill>
                  <a:srgbClr val="000000"/>
                </a:solidFill>
              </a:rPr>
              <a:t>Certificate</a:t>
            </a:r>
            <a:endParaRPr lang="de-DE" altLang="de-DE" sz="22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Umfassendes Schüleraustauschprogramm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PAD-Schule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Partnerschule der Universität Frankfurt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Umweltschule und Fair-Trade-Schule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Schule &amp; Gesundheit, zertifiziert in den Bereichen Ernährung, Verkehr- und Mobilität u. Prävention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Gütesiegel Berufsorientierung, </a:t>
            </a:r>
            <a:r>
              <a:rPr lang="de-DE" altLang="de-DE" sz="2200" dirty="0" err="1">
                <a:solidFill>
                  <a:srgbClr val="000000"/>
                </a:solidFill>
              </a:rPr>
              <a:t>OloV</a:t>
            </a:r>
            <a:r>
              <a:rPr lang="de-DE" altLang="de-DE" sz="2200" dirty="0">
                <a:solidFill>
                  <a:srgbClr val="000000"/>
                </a:solidFill>
              </a:rPr>
              <a:t> zertifiziert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Förderung leistungsstarker Kinder: Projekt </a:t>
            </a:r>
            <a:r>
              <a:rPr lang="de-DE" altLang="de-DE" sz="2200" dirty="0" err="1">
                <a:solidFill>
                  <a:srgbClr val="000000"/>
                </a:solidFill>
              </a:rPr>
              <a:t>LemaS</a:t>
            </a:r>
            <a:r>
              <a:rPr lang="de-DE" altLang="de-DE" sz="2200" dirty="0">
                <a:solidFill>
                  <a:srgbClr val="000000"/>
                </a:solidFill>
              </a:rPr>
              <a:t> + umfassendes Beratungskonzept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Kompensation von Schwächen: zusätzlicher Förderunterricht in D, E, M, LRS 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</a:pPr>
            <a:r>
              <a:rPr lang="de-DE" altLang="de-DE" sz="2200" dirty="0">
                <a:solidFill>
                  <a:srgbClr val="000000"/>
                </a:solidFill>
              </a:rPr>
              <a:t>Sozialpraktikum/soziales Engagement</a:t>
            </a:r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4485265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778750" cy="555625"/>
          </a:xfrm>
        </p:spPr>
        <p:txBody>
          <a:bodyPr/>
          <a:lstStyle/>
          <a:p>
            <a:pPr eaLnBrk="1" hangingPunct="1"/>
            <a:r>
              <a:rPr lang="de-DE" sz="2400" b="1" dirty="0"/>
              <a:t>3.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Vorstellung der Schulen</a:t>
            </a:r>
            <a:br>
              <a:rPr lang="de-DE" sz="2400" b="1" dirty="0"/>
            </a:br>
            <a:r>
              <a:rPr lang="de-DE" sz="2400" b="1" dirty="0"/>
              <a:t>    Termine KFG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8" y="692696"/>
            <a:ext cx="800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16832"/>
            <a:ext cx="8001000" cy="42672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u="sng" dirty="0">
                <a:solidFill>
                  <a:srgbClr val="000000"/>
                </a:solidFill>
              </a:rPr>
              <a:t>„Runde Tische“ zu den Profilen</a:t>
            </a:r>
            <a:r>
              <a:rPr lang="de-DE" altLang="de-DE" sz="1800" dirty="0">
                <a:solidFill>
                  <a:srgbClr val="000000"/>
                </a:solidFill>
              </a:rPr>
              <a:t>:  </a:t>
            </a: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dirty="0">
                <a:solidFill>
                  <a:srgbClr val="000000"/>
                </a:solidFill>
              </a:rPr>
              <a:t>Freitag, 25.11.2022, 17.00 bis 19.00 Uhr (Cafeteria)</a:t>
            </a: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dirty="0">
                <a:solidFill>
                  <a:srgbClr val="000000"/>
                </a:solidFill>
              </a:rPr>
              <a:t>→</a:t>
            </a:r>
            <a:r>
              <a:rPr lang="de-DE" altLang="de-DE" sz="1800" dirty="0">
                <a:solidFill>
                  <a:srgbClr val="000000"/>
                </a:solidFill>
              </a:rPr>
              <a:t> Latein 1. Fremdsprache/ bilinguale Klasse/ </a:t>
            </a: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dirty="0">
                <a:solidFill>
                  <a:srgbClr val="000000"/>
                </a:solidFill>
              </a:rPr>
              <a:t>    Klasse mit naturwissenschaftlichem Schwerpunkt</a:t>
            </a: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endParaRPr lang="de-DE" altLang="de-DE" sz="1800" b="1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u="sng" dirty="0">
                <a:solidFill>
                  <a:srgbClr val="000000"/>
                </a:solidFill>
              </a:rPr>
              <a:t>Allgemeiner Informationsabend für 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u="sng" dirty="0">
                <a:solidFill>
                  <a:srgbClr val="000000"/>
                </a:solidFill>
              </a:rPr>
              <a:t>Grundschuleltern (Übergang 4/5):   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dirty="0">
                <a:solidFill>
                  <a:srgbClr val="000000"/>
                </a:solidFill>
              </a:rPr>
              <a:t>Donnerstag, 01.12.2022 um 19:30 Uhr (Aula)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endParaRPr lang="de-DE" altLang="de-DE" sz="1800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u="sng" dirty="0">
                <a:solidFill>
                  <a:srgbClr val="000000"/>
                </a:solidFill>
              </a:rPr>
              <a:t>Tag der offenen Tür</a:t>
            </a:r>
            <a:r>
              <a:rPr lang="de-DE" altLang="de-DE" sz="1800" b="1" dirty="0">
                <a:solidFill>
                  <a:srgbClr val="000000"/>
                </a:solidFill>
              </a:rPr>
              <a:t>: </a:t>
            </a: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b="1" dirty="0">
                <a:solidFill>
                  <a:srgbClr val="000000"/>
                </a:solidFill>
              </a:rPr>
              <a:t>Samstag, 21.01.2023, voraussichtlich 9.00 bis 13.00 Uhr</a:t>
            </a:r>
          </a:p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800" dirty="0">
                <a:solidFill>
                  <a:srgbClr val="000000"/>
                </a:solidFill>
              </a:rPr>
              <a:t>(Programm ab 18.01.2023 online: </a:t>
            </a:r>
            <a:r>
              <a:rPr lang="de-DE" altLang="de-DE" sz="1800" dirty="0">
                <a:solidFill>
                  <a:srgbClr val="000000"/>
                </a:solidFill>
                <a:hlinkClick r:id="rId3"/>
              </a:rPr>
              <a:t>www.kaiserin-friedrich.de</a:t>
            </a:r>
            <a:r>
              <a:rPr lang="de-DE" altLang="de-DE" sz="18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5297488" algn="l"/>
              </a:tabLst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63800380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778750" cy="555625"/>
          </a:xfrm>
        </p:spPr>
        <p:txBody>
          <a:bodyPr/>
          <a:lstStyle/>
          <a:p>
            <a:pPr eaLnBrk="1" hangingPunct="1"/>
            <a:r>
              <a:rPr lang="de-DE" sz="2400" b="1" dirty="0"/>
              <a:t>3.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Vorstellung der Schulen</a:t>
            </a:r>
            <a:br>
              <a:rPr lang="de-DE" sz="2400" b="1" dirty="0"/>
            </a:br>
            <a:r>
              <a:rPr lang="de-DE" sz="2400" b="1" dirty="0"/>
              <a:t>    Termine KFG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452" y="745976"/>
            <a:ext cx="800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8001000" cy="42672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2400" b="1" u="sng" dirty="0" err="1">
                <a:solidFill>
                  <a:srgbClr val="000000"/>
                </a:solidFill>
              </a:rPr>
              <a:t>Experimentarium</a:t>
            </a:r>
            <a:r>
              <a:rPr lang="de-DE" altLang="de-DE" sz="2400" b="1" u="sng" dirty="0">
                <a:solidFill>
                  <a:srgbClr val="000000"/>
                </a:solidFill>
              </a:rPr>
              <a:t> (K</a:t>
            </a:r>
            <a:r>
              <a:rPr lang="de-DE" altLang="de-DE" sz="2400" u="sng" dirty="0">
                <a:solidFill>
                  <a:srgbClr val="000000"/>
                </a:solidFill>
              </a:rPr>
              <a:t>ids</a:t>
            </a:r>
            <a:r>
              <a:rPr lang="de-DE" altLang="de-DE" sz="2400" b="1" u="sng" dirty="0">
                <a:solidFill>
                  <a:srgbClr val="000000"/>
                </a:solidFill>
              </a:rPr>
              <a:t> F</a:t>
            </a:r>
            <a:r>
              <a:rPr lang="de-DE" altLang="de-DE" sz="2400" u="sng" dirty="0">
                <a:solidFill>
                  <a:srgbClr val="000000"/>
                </a:solidFill>
              </a:rPr>
              <a:t>orschen</a:t>
            </a:r>
            <a:r>
              <a:rPr lang="de-DE" altLang="de-DE" sz="2400" b="1" u="sng" dirty="0">
                <a:solidFill>
                  <a:srgbClr val="000000"/>
                </a:solidFill>
              </a:rPr>
              <a:t> G</a:t>
            </a:r>
            <a:r>
              <a:rPr lang="de-DE" altLang="de-DE" sz="2400" u="sng" dirty="0">
                <a:solidFill>
                  <a:srgbClr val="000000"/>
                </a:solidFill>
              </a:rPr>
              <a:t>emeinsam</a:t>
            </a:r>
            <a:r>
              <a:rPr lang="de-DE" altLang="de-DE" sz="2400" b="1" u="sng" dirty="0">
                <a:solidFill>
                  <a:srgbClr val="000000"/>
                </a:solidFill>
              </a:rPr>
              <a:t>):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  <a:defRPr/>
            </a:pPr>
            <a:r>
              <a:rPr lang="de-DE" altLang="de-DE" sz="2200" dirty="0">
                <a:solidFill>
                  <a:srgbClr val="000000"/>
                </a:solidFill>
              </a:rPr>
              <a:t>Programmieren mit </a:t>
            </a:r>
            <a:r>
              <a:rPr lang="de-DE" altLang="de-DE" sz="2200" dirty="0" err="1">
                <a:solidFill>
                  <a:srgbClr val="000000"/>
                </a:solidFill>
              </a:rPr>
              <a:t>Scratch</a:t>
            </a:r>
            <a:r>
              <a:rPr lang="de-DE" altLang="de-DE" sz="2200" dirty="0">
                <a:solidFill>
                  <a:srgbClr val="000000"/>
                </a:solidFill>
              </a:rPr>
              <a:t>		11.01.2023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  <a:defRPr/>
            </a:pPr>
            <a:r>
              <a:rPr lang="de-DE" altLang="de-DE" sz="2200" dirty="0">
                <a:solidFill>
                  <a:srgbClr val="000000"/>
                </a:solidFill>
              </a:rPr>
              <a:t>Wir mikroskopieren			18.01.2023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  <a:defRPr/>
            </a:pPr>
            <a:r>
              <a:rPr lang="de-DE" altLang="de-DE" sz="2200" dirty="0">
                <a:solidFill>
                  <a:srgbClr val="000000"/>
                </a:solidFill>
              </a:rPr>
              <a:t>Mathematisches Knobeln		25.01.2023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  <a:defRPr/>
            </a:pPr>
            <a:r>
              <a:rPr lang="de-DE" altLang="de-DE" sz="2200" dirty="0">
                <a:solidFill>
                  <a:srgbClr val="000000"/>
                </a:solidFill>
              </a:rPr>
              <a:t>Chemie der Gummibärchen		01.02.2023</a:t>
            </a:r>
          </a:p>
          <a:p>
            <a:pPr lvl="0" eaLnBrk="1" hangingPunct="1">
              <a:lnSpc>
                <a:spcPct val="80000"/>
              </a:lnSpc>
              <a:buClr>
                <a:srgbClr val="CC0000"/>
              </a:buClr>
              <a:defRPr/>
            </a:pPr>
            <a:r>
              <a:rPr lang="de-DE" altLang="de-DE" sz="2200" dirty="0">
                <a:solidFill>
                  <a:srgbClr val="000000"/>
                </a:solidFill>
              </a:rPr>
              <a:t>Licht und Luft – Experimente 	08.02.2023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2000" b="1" u="sng" dirty="0">
                <a:solidFill>
                  <a:srgbClr val="000000"/>
                </a:solidFill>
              </a:rPr>
              <a:t>Beginn</a:t>
            </a:r>
            <a:r>
              <a:rPr lang="de-DE" altLang="de-DE" sz="2000" dirty="0">
                <a:solidFill>
                  <a:srgbClr val="000000"/>
                </a:solidFill>
              </a:rPr>
              <a:t>: jeweils mittwochs um 15:30 Uhr 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2000" b="1" u="sng" dirty="0">
                <a:solidFill>
                  <a:srgbClr val="000000"/>
                </a:solidFill>
              </a:rPr>
              <a:t>Anmeldung ab 28.11.22, 14:00: </a:t>
            </a:r>
          </a:p>
          <a:p>
            <a:pPr marL="0" lvl="0" indent="0" algn="ctr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2000" u="sng" dirty="0">
                <a:solidFill>
                  <a:srgbClr val="000000"/>
                </a:solidFill>
                <a:hlinkClick r:id="rId3"/>
              </a:rPr>
              <a:t>http://experimentarium.kaiserin-friedrich.de</a:t>
            </a:r>
            <a:r>
              <a:rPr lang="de-DE" altLang="de-DE" sz="2000" u="sng" dirty="0">
                <a:solidFill>
                  <a:srgbClr val="000000"/>
                </a:solidFill>
              </a:rPr>
              <a:t> </a:t>
            </a:r>
          </a:p>
          <a:p>
            <a:pPr marL="0" lvl="0" indent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1600" dirty="0">
                <a:solidFill>
                  <a:srgbClr val="000000"/>
                </a:solidFill>
              </a:rPr>
              <a:t>                 (Achtung! Ohne „</a:t>
            </a:r>
            <a:r>
              <a:rPr lang="de-DE" altLang="de-DE" sz="1600" dirty="0" err="1">
                <a:solidFill>
                  <a:srgbClr val="000000"/>
                </a:solidFill>
              </a:rPr>
              <a:t>www</a:t>
            </a:r>
            <a:r>
              <a:rPr lang="de-DE" altLang="de-DE" sz="1600" dirty="0">
                <a:solidFill>
                  <a:srgbClr val="000000"/>
                </a:solidFill>
              </a:rPr>
              <a:t>“!)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5297488" algn="l"/>
              </a:tabLst>
              <a:defRPr/>
            </a:pP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722028879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778750" cy="555625"/>
          </a:xfrm>
        </p:spPr>
        <p:txBody>
          <a:bodyPr/>
          <a:lstStyle/>
          <a:p>
            <a:pPr eaLnBrk="1" hangingPunct="1"/>
            <a:r>
              <a:rPr lang="de-DE" sz="2400" b="1" dirty="0"/>
              <a:t>3.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Vorstellung der Schulen</a:t>
            </a:r>
            <a:br>
              <a:rPr lang="de-DE" sz="2400" b="1" dirty="0"/>
            </a:br>
            <a:r>
              <a:rPr lang="de-DE" sz="2400" b="1" dirty="0"/>
              <a:t>    Termine KFG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8" y="692696"/>
            <a:ext cx="8001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CC0000"/>
              </a:buClr>
              <a:buNone/>
              <a:tabLst>
                <a:tab pos="5297488" algn="l"/>
              </a:tabLst>
              <a:defRPr/>
            </a:pPr>
            <a:r>
              <a:rPr lang="de-DE" altLang="de-DE" sz="2800" b="1" u="sng" dirty="0">
                <a:solidFill>
                  <a:srgbClr val="000000"/>
                </a:solidFill>
              </a:rPr>
              <a:t>Schnupperstunden Latein </a:t>
            </a:r>
            <a:endParaRPr lang="de-DE" altLang="de-DE" sz="2400" b="1" u="sng" dirty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defRPr/>
            </a:pPr>
            <a:r>
              <a:rPr lang="de-DE" sz="2200" dirty="0">
                <a:solidFill>
                  <a:srgbClr val="000000"/>
                </a:solidFill>
              </a:rPr>
              <a:t>30.11.2022 (Mittwoch), 15.30-17.00 Uhr</a:t>
            </a:r>
          </a:p>
          <a:p>
            <a:pPr lvl="0">
              <a:buClr>
                <a:srgbClr val="CC0000"/>
              </a:buClr>
              <a:defRPr/>
            </a:pPr>
            <a:r>
              <a:rPr lang="de-DE" sz="2200" dirty="0">
                <a:solidFill>
                  <a:srgbClr val="000000"/>
                </a:solidFill>
              </a:rPr>
              <a:t>14.12.2022 (Mittwoch), 15.30-17.00 Uhr</a:t>
            </a:r>
          </a:p>
          <a:p>
            <a:pPr lvl="0">
              <a:buClr>
                <a:srgbClr val="CC0000"/>
              </a:buClr>
              <a:defRPr/>
            </a:pPr>
            <a:r>
              <a:rPr lang="de-DE" sz="2200" dirty="0">
                <a:solidFill>
                  <a:srgbClr val="000000"/>
                </a:solidFill>
              </a:rPr>
              <a:t>18.01.2023 (Mittwoch), 15.30-17.00 Uhr</a:t>
            </a:r>
          </a:p>
          <a:p>
            <a:pPr marL="0" lvl="0" indent="0">
              <a:spcBef>
                <a:spcPts val="0"/>
              </a:spcBef>
              <a:buClr>
                <a:srgbClr val="CC0000"/>
              </a:buClr>
              <a:buNone/>
              <a:defRPr/>
            </a:pPr>
            <a:endParaRPr lang="de-DE" b="1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de-DE" sz="2200" b="1" u="sng" dirty="0">
                <a:solidFill>
                  <a:srgbClr val="000000"/>
                </a:solidFill>
              </a:rPr>
              <a:t>Anmeldung per E-Mail an</a:t>
            </a:r>
            <a:r>
              <a:rPr lang="de-DE" sz="2200" dirty="0">
                <a:solidFill>
                  <a:srgbClr val="000000"/>
                </a:solidFill>
              </a:rPr>
              <a:t>: 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de-DE" sz="2200" dirty="0">
                <a:solidFill>
                  <a:srgbClr val="000000"/>
                </a:solidFill>
                <a:hlinkClick r:id="rId3"/>
              </a:rPr>
              <a:t>c.wagner@kaiserin-friedrich.de</a:t>
            </a:r>
            <a:endParaRPr lang="de-DE" sz="22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de-DE" altLang="de-DE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de-DE" altLang="de-DE" sz="2400" b="1" dirty="0">
                <a:solidFill>
                  <a:srgbClr val="000000"/>
                </a:solidFill>
              </a:rPr>
              <a:t>Alle aktuellen Informationen zum Übergang Grundschule </a:t>
            </a:r>
            <a:r>
              <a:rPr lang="de-DE" altLang="de-DE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de-DE" altLang="de-DE" sz="2400" b="1" dirty="0">
                <a:solidFill>
                  <a:srgbClr val="000000"/>
                </a:solidFill>
              </a:rPr>
              <a:t>KFG für Grundschuleltern: </a:t>
            </a:r>
            <a:r>
              <a:rPr lang="de-DE" altLang="de-DE" sz="2400" dirty="0">
                <a:solidFill>
                  <a:srgbClr val="000000"/>
                </a:solidFill>
                <a:hlinkClick r:id="rId4"/>
              </a:rPr>
              <a:t>www.kaiserin-friedrich.de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altLang="de-DE" sz="2000" dirty="0"/>
          </a:p>
          <a:p>
            <a:pPr marL="0" indent="0">
              <a:buFont typeface="Wingdings" pitchFamily="2" charset="2"/>
              <a:buNone/>
              <a:defRPr/>
            </a:pP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91045000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47900" y="304800"/>
            <a:ext cx="400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4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536" y="841067"/>
            <a:ext cx="8101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>
                <a:solidFill>
                  <a:schemeClr val="tx2"/>
                </a:solidFill>
                <a:latin typeface="+mj-lt"/>
              </a:rPr>
              <a:t>4. Übergang in die weiterführende Schule</a:t>
            </a:r>
            <a: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73200" y="4010025"/>
            <a:ext cx="7137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51050" y="366553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051050" y="37163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195513" y="3644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31639" y="1988841"/>
            <a:ext cx="670708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/>
          </a:p>
          <a:p>
            <a:pPr algn="ctr"/>
            <a:r>
              <a:rPr lang="de-DE" sz="5400" dirty="0"/>
              <a:t>Allgemeines</a:t>
            </a:r>
            <a:br>
              <a:rPr lang="de-DE" sz="5400" dirty="0"/>
            </a:br>
            <a:r>
              <a:rPr lang="de-DE" sz="4000" dirty="0"/>
              <a:t>und</a:t>
            </a:r>
            <a:br>
              <a:rPr lang="de-DE" sz="5400" dirty="0"/>
            </a:br>
            <a:r>
              <a:rPr lang="de-DE" sz="5400" dirty="0"/>
              <a:t>Prozedere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84636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4. Übergang in die weiterführenden Schulen: </a:t>
            </a:r>
            <a:br>
              <a:rPr lang="de-DE" sz="2400" b="1" dirty="0"/>
            </a:br>
            <a:r>
              <a:rPr lang="de-DE" sz="2400" b="1" dirty="0"/>
              <a:t>    Allgemeines</a:t>
            </a:r>
            <a:endParaRPr lang="de-DE" sz="2400" b="1" dirty="0">
              <a:latin typeface="Tahom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001000" cy="4267200"/>
          </a:xfrm>
        </p:spPr>
        <p:txBody>
          <a:bodyPr/>
          <a:lstStyle/>
          <a:p>
            <a:pPr eaLnBrk="1" hangingPunct="1"/>
            <a:r>
              <a:rPr lang="de-DE" dirty="0"/>
              <a:t>In § 77 gehen dem vorgestellten Ablauf zwei Absätze voraus:</a:t>
            </a:r>
            <a:br>
              <a:rPr lang="de-DE" dirty="0"/>
            </a:br>
            <a:r>
              <a:rPr lang="de-DE" dirty="0"/>
              <a:t> </a:t>
            </a:r>
            <a:br>
              <a:rPr lang="de-DE" dirty="0"/>
            </a:br>
            <a:r>
              <a:rPr lang="de-DE" sz="2800" dirty="0"/>
              <a:t>(1) Die Wahl des Bildungsganges ist Sache der Eltern.</a:t>
            </a:r>
            <a:br>
              <a:rPr lang="de-DE" sz="2800" dirty="0"/>
            </a:br>
            <a:br>
              <a:rPr lang="de-DE" sz="2800" dirty="0"/>
            </a:br>
            <a:r>
              <a:rPr lang="de-DE" sz="2800" dirty="0"/>
              <a:t>(2) Die Eignung definiert sich aus der bisherigen Lernentwicklung, dem Leistungsstand und der Arbeitshaltung.</a:t>
            </a:r>
          </a:p>
          <a:p>
            <a:pPr eaLnBrk="1" hangingPunct="1"/>
            <a:endParaRPr lang="de-DE" dirty="0"/>
          </a:p>
          <a:p>
            <a:pPr eaLnBrk="1" hangingPunct="1"/>
            <a:endParaRPr lang="de-DE" dirty="0"/>
          </a:p>
          <a:p>
            <a:pPr eaLnBrk="1" hangingPunct="1"/>
            <a:endParaRPr lang="de-DE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3" y="304800"/>
            <a:ext cx="8136904" cy="1216025"/>
          </a:xfrm>
        </p:spPr>
        <p:txBody>
          <a:bodyPr/>
          <a:lstStyle/>
          <a:p>
            <a:pPr eaLnBrk="1" hangingPunct="1"/>
            <a:r>
              <a:rPr lang="de-DE" sz="2400" b="1" dirty="0"/>
              <a:t>4. Übergang in die weiterführenden Schulen:  </a:t>
            </a:r>
            <a:br>
              <a:rPr lang="de-DE" sz="2400" b="1" dirty="0"/>
            </a:br>
            <a:r>
              <a:rPr lang="de-DE" sz="2400" b="1" dirty="0"/>
              <a:t>    Allgemeines 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8840"/>
            <a:ext cx="8001000" cy="4250035"/>
          </a:xfrm>
        </p:spPr>
        <p:txBody>
          <a:bodyPr/>
          <a:lstStyle/>
          <a:p>
            <a:pPr marL="0" lvl="0" indent="0" eaLnBrk="1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None/>
              <a:defRPr/>
            </a:pPr>
            <a:r>
              <a:rPr lang="de-DE" sz="2000" dirty="0"/>
              <a:t>Warum gibt die Grundschule überhaupt eine Empfehlung ab, wenn die Entscheidung über den Bildungsgang bei den Eltern liegt?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cs typeface="Arial" charset="0"/>
              </a:rPr>
              <a:t>Alle drei Bildungsgänge der weiterführenden Schulen haben einen gemeinsamen Kernbereich an Fächern.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cs typeface="Arial" charset="0"/>
              </a:rPr>
              <a:t>Sie unterscheiden sich jedoch deutlich in ihren Anforderungen.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cs typeface="Arial" charset="0"/>
              </a:rPr>
              <a:t>Jedem Kind sollte der Besuch des Bildungsganges ermöglicht werden, der seinem bisherigen Leistungsstand, seiner Lernentwicklung und seiner Arbeitshaltung am besten entspricht.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cs typeface="Arial" charset="0"/>
              </a:rPr>
              <a:t>Deshalb hat die Grundschule die Aufgabe, dazu am Ende der Jahrgangsstufe 4 eine fachliche Aussage zu treffen und Sie als Eltern entsprechend zu beraten.</a:t>
            </a:r>
          </a:p>
          <a:p>
            <a:pPr eaLnBrk="1" hangingPunct="1"/>
            <a:endParaRPr lang="de-DE" sz="2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3" y="304800"/>
            <a:ext cx="8136904" cy="1216025"/>
          </a:xfrm>
        </p:spPr>
        <p:txBody>
          <a:bodyPr/>
          <a:lstStyle/>
          <a:p>
            <a:pPr eaLnBrk="1" hangingPunct="1"/>
            <a:r>
              <a:rPr lang="de-DE" sz="2400" b="1" dirty="0"/>
              <a:t>4. Übergang in die weiterführenden Schulen:</a:t>
            </a:r>
            <a:br>
              <a:rPr lang="de-DE" sz="2400" b="1" dirty="0"/>
            </a:br>
            <a:r>
              <a:rPr lang="de-DE" sz="2400" b="1" dirty="0"/>
              <a:t>    Allgemeines III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8840"/>
            <a:ext cx="8001000" cy="4250035"/>
          </a:xfrm>
        </p:spPr>
        <p:txBody>
          <a:bodyPr/>
          <a:lstStyle/>
          <a:p>
            <a:pPr marL="0" lvl="0" indent="0" eaLnBrk="1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None/>
              <a:defRPr/>
            </a:pPr>
            <a:r>
              <a:rPr lang="de-DE" sz="2000" dirty="0"/>
              <a:t>Wie zutreffend sind die Grundschulempfehlungen?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/>
              <a:t>Die Grundschullehrkräfte können den b</a:t>
            </a:r>
            <a:r>
              <a:rPr lang="de-DE" altLang="de-DE" sz="1800" dirty="0">
                <a:cs typeface="Arial" charset="0"/>
              </a:rPr>
              <a:t>isherigen Leistungsstand, die Lernentwicklung und die Arbeitshaltung eines Kindes </a:t>
            </a:r>
            <a:r>
              <a:rPr lang="de-DE" altLang="de-DE" sz="1800" dirty="0"/>
              <a:t>aufgrund ihrer täglichen Unterrichtspraxis gut beurteilen.</a:t>
            </a:r>
            <a:endParaRPr lang="de-DE" altLang="de-DE" sz="1800" dirty="0">
              <a:cs typeface="Arial" charset="0"/>
            </a:endParaRP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/>
              <a:t>Außerdem kennen sie die unterschiedlichen Anforderungen der drei Bildungsgänge der weiterführenden Schulen.</a:t>
            </a:r>
            <a:endParaRPr lang="de-DE" altLang="de-DE" sz="1800" dirty="0">
              <a:cs typeface="Arial" charset="0"/>
            </a:endParaRP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/>
              <a:t>Sie können deshalb gut einschätzen, ob ein Kind in einem bestimmten Bildungsgang voraussichtlich erfolgreich mitarbeiten kann.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/>
              <a:t>In der Rückschau auf schulische Laufbahnen von Jugendlichen zeigt sich, dass die Grundschulempfehlungen sehr zutreffend sind.</a:t>
            </a:r>
            <a:endParaRPr lang="de-DE" altLang="de-DE" sz="1800" dirty="0">
              <a:cs typeface="Arial" charset="0"/>
            </a:endParaRPr>
          </a:p>
          <a:p>
            <a:pPr eaLnBrk="1" hangingPunct="1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63019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8750" cy="1371600"/>
          </a:xfrm>
        </p:spPr>
        <p:txBody>
          <a:bodyPr/>
          <a:lstStyle/>
          <a:p>
            <a:pPr eaLnBrk="1" hangingPunct="1"/>
            <a:r>
              <a:rPr lang="de-DE" sz="2800" b="1" dirty="0"/>
              <a:t>1. Einleitung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000" dirty="0">
                <a:latin typeface="Arial"/>
                <a:cs typeface="Arial" charset="0"/>
              </a:rPr>
              <a:t>Sie entscheiden als Eltern darüber, welchen Bildungsgang der weiterführenden Schule Sie für Ihr Kind wählen.</a:t>
            </a:r>
            <a:br>
              <a:rPr lang="de-DE" altLang="de-DE" sz="2000" dirty="0">
                <a:latin typeface="Arial"/>
                <a:cs typeface="Arial" charset="0"/>
              </a:rPr>
            </a:br>
            <a:endParaRPr lang="de-DE" altLang="de-DE" sz="2000" dirty="0">
              <a:latin typeface="Arial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>
                <a:latin typeface="Arial"/>
                <a:cs typeface="Arial" charset="0"/>
              </a:rPr>
              <a:t>Sie können darüber hinaus auch Wahlwünsche für Schulformen und auch für bestimmte Schulen angeben.</a:t>
            </a:r>
            <a:br>
              <a:rPr lang="de-DE" altLang="de-DE" sz="2000" dirty="0">
                <a:latin typeface="Arial"/>
                <a:cs typeface="Arial" charset="0"/>
              </a:rPr>
            </a:br>
            <a:endParaRPr lang="de-DE" altLang="de-DE" sz="2000" dirty="0">
              <a:latin typeface="Arial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>
                <a:latin typeface="Arial"/>
                <a:cs typeface="Arial" charset="0"/>
              </a:rPr>
              <a:t>Ein gesetzlicher Anspruch kann aber nur für den gewünschten Bildungsgang garantiert werden.</a:t>
            </a:r>
            <a:br>
              <a:rPr lang="de-DE" altLang="de-DE" sz="2000" dirty="0">
                <a:latin typeface="Arial"/>
                <a:cs typeface="Arial" charset="0"/>
              </a:rPr>
            </a:br>
            <a:endParaRPr lang="de-DE" altLang="de-DE" sz="2000" dirty="0">
              <a:latin typeface="Arial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000" dirty="0">
                <a:latin typeface="Arial"/>
                <a:cs typeface="Arial" charset="0"/>
              </a:rPr>
              <a:t>Es wird zwar versucht, so viele Wahlwünsche wie möglich auch für die Schulformen und die konkret gewünschte Schule zu erfüllen, dies kann allerdings nicht in allen Fällen gelingen.</a:t>
            </a:r>
          </a:p>
          <a:p>
            <a:pPr eaLnBrk="1" hangingPunct="1">
              <a:lnSpc>
                <a:spcPct val="90000"/>
              </a:lnSpc>
            </a:pPr>
            <a:endParaRPr lang="de-DE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3" y="304800"/>
            <a:ext cx="8136904" cy="1216025"/>
          </a:xfrm>
        </p:spPr>
        <p:txBody>
          <a:bodyPr/>
          <a:lstStyle/>
          <a:p>
            <a:pPr eaLnBrk="1" hangingPunct="1"/>
            <a:r>
              <a:rPr lang="de-DE" sz="2400" b="1" dirty="0"/>
              <a:t>4. Übergang in die weiterführenden Schulen:</a:t>
            </a:r>
            <a:br>
              <a:rPr lang="de-DE" sz="2400" b="1" dirty="0"/>
            </a:br>
            <a:r>
              <a:rPr lang="de-DE" sz="2400" b="1" dirty="0"/>
              <a:t>    Allgemeines IV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8840"/>
            <a:ext cx="8001000" cy="4250035"/>
          </a:xfrm>
        </p:spPr>
        <p:txBody>
          <a:bodyPr/>
          <a:lstStyle/>
          <a:p>
            <a:pPr marL="0" lvl="0" indent="0" eaLnBrk="1" hangingPunct="1">
              <a:lnSpc>
                <a:spcPts val="3000"/>
              </a:lnSpc>
              <a:spcBef>
                <a:spcPct val="0"/>
              </a:spcBef>
              <a:spcAft>
                <a:spcPts val="1000"/>
              </a:spcAft>
              <a:buClrTx/>
              <a:buNone/>
              <a:defRPr/>
            </a:pPr>
            <a:r>
              <a:rPr lang="de-DE" sz="2800" dirty="0"/>
              <a:t>Welches ist die richtige Schule für mein Kind?</a:t>
            </a:r>
          </a:p>
          <a:p>
            <a:r>
              <a:rPr lang="de-DE" altLang="de-DE" sz="2400" dirty="0"/>
              <a:t>… die Schule, die mein Kind im richtigen Maße fordert.</a:t>
            </a:r>
          </a:p>
          <a:p>
            <a:r>
              <a:rPr lang="de-DE" altLang="de-DE" sz="2400" dirty="0"/>
              <a:t>… nicht die Schule, in die der Freund/die Freundin des Kindes geht, sondern die den Stärken meines Kindes entspricht. </a:t>
            </a:r>
          </a:p>
          <a:p>
            <a:r>
              <a:rPr lang="de-DE" altLang="de-DE" sz="2400" dirty="0"/>
              <a:t>… die Schule, an der es erfolgreich und mit Freude lernen kann.</a:t>
            </a:r>
          </a:p>
          <a:p>
            <a:pPr eaLnBrk="1" hangingPunct="1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305797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3" y="304800"/>
            <a:ext cx="8136904" cy="1216025"/>
          </a:xfrm>
        </p:spPr>
        <p:txBody>
          <a:bodyPr/>
          <a:lstStyle/>
          <a:p>
            <a:pPr eaLnBrk="1" hangingPunct="1"/>
            <a:r>
              <a:rPr lang="de-DE" sz="2400" b="1" dirty="0"/>
              <a:t>4. Übergang in die weiterführenden Schulen:  </a:t>
            </a:r>
            <a:br>
              <a:rPr lang="de-DE" sz="2400" b="1" dirty="0"/>
            </a:br>
            <a:r>
              <a:rPr lang="de-DE" sz="2400" b="1" dirty="0"/>
              <a:t>    Prozedere I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001000" cy="4105275"/>
          </a:xfrm>
        </p:spPr>
        <p:txBody>
          <a:bodyPr/>
          <a:lstStyle/>
          <a:p>
            <a:pPr eaLnBrk="1" hangingPunct="1"/>
            <a:r>
              <a:rPr lang="de-DE" altLang="de-DE" sz="2300" dirty="0">
                <a:latin typeface="Arial"/>
                <a:cs typeface="Arial" charset="0"/>
              </a:rPr>
              <a:t>Spätestens bis Ende Januar erhalten Sie von der Grundschule die Einladung zu einem persönlichen Beratungsgespräch.</a:t>
            </a:r>
          </a:p>
          <a:p>
            <a:pPr eaLnBrk="1" hangingPunct="1"/>
            <a:r>
              <a:rPr lang="de-DE" altLang="de-DE" sz="2300" dirty="0">
                <a:latin typeface="Arial"/>
                <a:cs typeface="Arial" charset="0"/>
              </a:rPr>
              <a:t>Bei diesem Beratungsgespräch wird Ihnen auch das Anmeldeformular für die weiterführenden Schulen ausgehändigt. </a:t>
            </a:r>
          </a:p>
          <a:p>
            <a:pPr eaLnBrk="1" hangingPunct="1"/>
            <a:r>
              <a:rPr lang="de-DE" altLang="de-DE" sz="2300" dirty="0">
                <a:latin typeface="Arial"/>
                <a:cs typeface="Arial" charset="0"/>
              </a:rPr>
              <a:t>Auf diesem Formular wählen Sie den Bildungsgang Gymnasium, Realschule (Maria Ward) oder Förderstufe.</a:t>
            </a:r>
          </a:p>
          <a:p>
            <a:pPr eaLnBrk="1" hangingPunct="1"/>
            <a:r>
              <a:rPr lang="de-DE" altLang="de-DE" sz="2300" dirty="0">
                <a:latin typeface="Arial"/>
                <a:cs typeface="Arial" charset="0"/>
              </a:rPr>
              <a:t>Außerdem tragen Sie auf dem Formular ein, welche Schulform und welche Schule Sie für Ihr Kind vorrangig wünschen.</a:t>
            </a:r>
          </a:p>
          <a:p>
            <a:pPr eaLnBrk="1" hangingPunct="1"/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2942310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04800"/>
            <a:ext cx="8280920" cy="1216025"/>
          </a:xfrm>
        </p:spPr>
        <p:txBody>
          <a:bodyPr/>
          <a:lstStyle/>
          <a:p>
            <a:pPr eaLnBrk="1" hangingPunct="1"/>
            <a:r>
              <a:rPr lang="de-DE" sz="2400" b="1" dirty="0"/>
              <a:t>4. Übergang in die weiterführenden Schulen:  </a:t>
            </a:r>
            <a:br>
              <a:rPr lang="de-DE" sz="2400" b="1" dirty="0"/>
            </a:br>
            <a:r>
              <a:rPr lang="de-DE" sz="2400" b="1" dirty="0"/>
              <a:t>    Prozedere II</a:t>
            </a:r>
            <a:endParaRPr lang="de-DE" sz="2400" b="1" dirty="0">
              <a:latin typeface="Tahoma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001000" cy="4267200"/>
          </a:xfrm>
        </p:spPr>
        <p:txBody>
          <a:bodyPr/>
          <a:lstStyle/>
          <a:p>
            <a:pPr eaLnBrk="1" hangingPunct="1"/>
            <a:r>
              <a:rPr lang="de-DE" altLang="de-DE" sz="2400" dirty="0"/>
              <a:t>Bis Mitte Februar findet in Einzelgesprächen in Abstimmung mit den Fachlehrern die </a:t>
            </a:r>
            <a:r>
              <a:rPr lang="de-DE" altLang="de-DE" sz="2400" b="1" i="1" dirty="0"/>
              <a:t>Einzelberatung</a:t>
            </a:r>
            <a:r>
              <a:rPr lang="de-DE" altLang="de-DE" sz="2400" b="1" dirty="0"/>
              <a:t> der Eltern</a:t>
            </a:r>
            <a:r>
              <a:rPr lang="de-DE" altLang="de-DE" sz="2400" dirty="0"/>
              <a:t> durch die Klassenlehrerin/den Klassenlehrer statt.</a:t>
            </a:r>
          </a:p>
          <a:p>
            <a:pPr eaLnBrk="1" hangingPunct="1"/>
            <a:endParaRPr lang="de-DE" sz="3200" dirty="0"/>
          </a:p>
          <a:p>
            <a:pPr eaLnBrk="1" hangingPunct="1"/>
            <a:r>
              <a:rPr lang="de-DE" sz="2400" dirty="0"/>
              <a:t>Bis spätestens zum </a:t>
            </a:r>
            <a:r>
              <a:rPr lang="de-DE" sz="2400" b="1" dirty="0">
                <a:solidFill>
                  <a:schemeClr val="accent6"/>
                </a:solidFill>
              </a:rPr>
              <a:t>17.02.23</a:t>
            </a:r>
            <a:r>
              <a:rPr lang="de-DE" sz="2400" dirty="0"/>
              <a:t> treffen die Eltern eine </a:t>
            </a:r>
            <a:r>
              <a:rPr lang="de-DE" sz="2400" i="1" dirty="0"/>
              <a:t>Entscheidung</a:t>
            </a:r>
            <a:r>
              <a:rPr lang="de-DE" sz="2400" dirty="0"/>
              <a:t> und geben das Anmeldeformular für die gewünschte Schule dem Klassenlehrer/der Klassenlehrerin ab. </a:t>
            </a:r>
            <a:endParaRPr lang="de-DE" sz="3200" dirty="0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4. Übergang in die weiterführenden Schulen:  </a:t>
            </a:r>
            <a:br>
              <a:rPr lang="de-DE" sz="2400" b="1" dirty="0"/>
            </a:br>
            <a:r>
              <a:rPr lang="de-DE" sz="2400" b="1" dirty="0"/>
              <a:t>    Prozedere III</a:t>
            </a:r>
            <a:endParaRPr lang="de-DE" sz="2400" b="1" dirty="0"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001000" cy="4267200"/>
          </a:xfrm>
        </p:spPr>
        <p:txBody>
          <a:bodyPr/>
          <a:lstStyle/>
          <a:p>
            <a:pPr eaLnBrk="1" hangingPunct="1"/>
            <a:endParaRPr lang="de-DE" dirty="0"/>
          </a:p>
          <a:p>
            <a:pPr eaLnBrk="1" hangingPunct="1"/>
            <a:endParaRPr lang="de-DE" dirty="0"/>
          </a:p>
          <a:p>
            <a:pPr eaLnBrk="1" hangingPunct="1"/>
            <a:r>
              <a:rPr lang="de-DE" dirty="0"/>
              <a:t>Fällt die Wahl auf die </a:t>
            </a:r>
            <a:r>
              <a:rPr lang="de-DE" b="1" dirty="0"/>
              <a:t>Förderstufe</a:t>
            </a:r>
            <a:r>
              <a:rPr lang="de-DE" dirty="0"/>
              <a:t> so wird die Anmeldung weitergeleitet und Sie bekommen eine schriftliche Information dazu.</a:t>
            </a:r>
          </a:p>
          <a:p>
            <a:pPr marL="0" indent="0" eaLnBrk="1" hangingPunct="1"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4. Übergang in die weiterführenden Schulen:</a:t>
            </a:r>
            <a:br>
              <a:rPr lang="de-DE" sz="2400" b="1" dirty="0"/>
            </a:br>
            <a:r>
              <a:rPr lang="de-DE" sz="2400" b="1" dirty="0"/>
              <a:t>    Prozedere IV</a:t>
            </a:r>
            <a:endParaRPr lang="de-DE" sz="2400" b="1" dirty="0"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2133600"/>
            <a:ext cx="8209607" cy="4267200"/>
          </a:xfrm>
        </p:spPr>
        <p:txBody>
          <a:bodyPr/>
          <a:lstStyle/>
          <a:p>
            <a:pPr lvl="0" eaLnBrk="1" hangingPunct="1">
              <a:buClr>
                <a:srgbClr val="CC0000"/>
              </a:buClr>
            </a:pPr>
            <a:r>
              <a:rPr lang="de-DE" sz="3000" dirty="0">
                <a:solidFill>
                  <a:srgbClr val="000000"/>
                </a:solidFill>
              </a:rPr>
              <a:t>Bei Wahl der </a:t>
            </a:r>
            <a:r>
              <a:rPr lang="de-DE" sz="3000" b="1" dirty="0">
                <a:solidFill>
                  <a:srgbClr val="000000"/>
                </a:solidFill>
              </a:rPr>
              <a:t>Realschule</a:t>
            </a:r>
            <a:r>
              <a:rPr lang="de-DE" sz="3000" dirty="0">
                <a:solidFill>
                  <a:srgbClr val="000000"/>
                </a:solidFill>
              </a:rPr>
              <a:t> oder des </a:t>
            </a:r>
            <a:r>
              <a:rPr lang="de-DE" sz="3000" b="1" dirty="0">
                <a:solidFill>
                  <a:srgbClr val="000000"/>
                </a:solidFill>
              </a:rPr>
              <a:t>Gymnasiums</a:t>
            </a:r>
            <a:r>
              <a:rPr lang="de-DE" sz="3000" dirty="0">
                <a:solidFill>
                  <a:srgbClr val="000000"/>
                </a:solidFill>
              </a:rPr>
              <a:t> nimmt die </a:t>
            </a:r>
            <a:r>
              <a:rPr lang="de-DE" sz="3000" u="sng" dirty="0">
                <a:solidFill>
                  <a:srgbClr val="000000"/>
                </a:solidFill>
              </a:rPr>
              <a:t>Klassenkonferenz</a:t>
            </a:r>
            <a:r>
              <a:rPr lang="de-DE" sz="3000" dirty="0">
                <a:solidFill>
                  <a:srgbClr val="000000"/>
                </a:solidFill>
              </a:rPr>
              <a:t> unter Vorsitz des Schulleiters/ der Schulleiterin dazu schriftlich Stellung</a:t>
            </a:r>
            <a:br>
              <a:rPr lang="de-DE" sz="3000" dirty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CC0000"/>
              </a:buClr>
            </a:pPr>
            <a:r>
              <a:rPr lang="de-DE" dirty="0"/>
              <a:t>Die Klassenkonferenz </a:t>
            </a:r>
            <a:r>
              <a:rPr lang="de-DE" b="1" u="sng" dirty="0"/>
              <a:t>widerspricht nicht</a:t>
            </a:r>
          </a:p>
          <a:p>
            <a:pPr lvl="1" eaLnBrk="1" hangingPunct="1">
              <a:buClr>
                <a:srgbClr val="CC0000"/>
              </a:buClr>
            </a:pPr>
            <a:r>
              <a:rPr lang="de-DE" dirty="0"/>
              <a:t>Die Klassenkonferenz </a:t>
            </a:r>
            <a:r>
              <a:rPr lang="de-DE" b="1" u="sng" dirty="0"/>
              <a:t>widerspricht</a:t>
            </a:r>
            <a:endParaRPr lang="de-DE" dirty="0"/>
          </a:p>
          <a:p>
            <a:pPr eaLnBrk="1" hangingPunct="1"/>
            <a:endParaRPr lang="de-DE" sz="2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b="1" dirty="0"/>
              <a:t>4. Übergang in die weiterführenden </a:t>
            </a:r>
            <a:br>
              <a:rPr lang="de-DE" sz="2800" b="1" dirty="0"/>
            </a:br>
            <a:r>
              <a:rPr lang="de-DE" sz="2800" b="1" dirty="0"/>
              <a:t>    Schulen:  Prozedere IV</a:t>
            </a:r>
            <a:endParaRPr lang="de-DE" sz="2800" b="1" dirty="0"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4" y="2133600"/>
            <a:ext cx="8281615" cy="4267200"/>
          </a:xfrm>
        </p:spPr>
        <p:txBody>
          <a:bodyPr/>
          <a:lstStyle/>
          <a:p>
            <a:pPr eaLnBrk="1" hangingPunct="1"/>
            <a:endParaRPr lang="de-DE" sz="2600" dirty="0"/>
          </a:p>
          <a:p>
            <a:pPr eaLnBrk="1" hangingPunct="1"/>
            <a:r>
              <a:rPr lang="de-DE" sz="2600" dirty="0"/>
              <a:t>Die Klassenkonferenz </a:t>
            </a:r>
            <a:r>
              <a:rPr lang="de-DE" sz="2600" b="1" u="sng" dirty="0"/>
              <a:t>widerspricht nicht</a:t>
            </a:r>
            <a:r>
              <a:rPr lang="de-DE" sz="2600" dirty="0"/>
              <a:t> dem Wunsch der Eltern: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600" dirty="0"/>
              <a:t>    </a:t>
            </a:r>
            <a:br>
              <a:rPr lang="de-DE" sz="2600" dirty="0"/>
            </a:br>
            <a:r>
              <a:rPr lang="de-DE" sz="2600" dirty="0"/>
              <a:t>Es geht eine schriftliche Mitteilung an die Eltern und die Anmeldung wird weitergeleitet.</a:t>
            </a:r>
          </a:p>
        </p:txBody>
      </p:sp>
    </p:spTree>
    <p:extLst>
      <p:ext uri="{BB962C8B-B14F-4D97-AF65-F5344CB8AC3E}">
        <p14:creationId xmlns:p14="http://schemas.microsoft.com/office/powerpoint/2010/main" val="9264255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b="1" dirty="0"/>
              <a:t>4. Übergang in die weiterführenden Schulen:</a:t>
            </a:r>
            <a:br>
              <a:rPr lang="de-DE" sz="2400" b="1" dirty="0"/>
            </a:br>
            <a:r>
              <a:rPr lang="de-DE" sz="2400" b="1" dirty="0"/>
              <a:t>    Prozedere V</a:t>
            </a:r>
            <a:endParaRPr lang="de-DE" sz="2400" b="1" dirty="0">
              <a:latin typeface="Tahoma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2060575"/>
            <a:ext cx="8351465" cy="4267200"/>
          </a:xfrm>
        </p:spPr>
        <p:txBody>
          <a:bodyPr/>
          <a:lstStyle/>
          <a:p>
            <a:pPr eaLnBrk="1" hangingPunct="1"/>
            <a:r>
              <a:rPr lang="de-DE" sz="2600" dirty="0"/>
              <a:t>Die Klassenkonferenz </a:t>
            </a:r>
            <a:r>
              <a:rPr lang="de-DE" sz="2600" b="1" u="sng" dirty="0"/>
              <a:t>widerspricht</a:t>
            </a:r>
            <a:r>
              <a:rPr lang="de-DE" sz="2600" dirty="0"/>
              <a:t> </a:t>
            </a:r>
            <a:br>
              <a:rPr lang="de-DE" sz="2600" dirty="0"/>
            </a:br>
            <a:r>
              <a:rPr lang="de-DE" sz="2600" dirty="0"/>
              <a:t>dem Wunsch der Eltern:               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cs typeface="Arial" charset="0"/>
              </a:rPr>
              <a:t>In diesem Fall werden Sie von der Schule zeitnah schriftlich informiert.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cs typeface="Arial" charset="0"/>
              </a:rPr>
              <a:t>Die Begründung wird Ihnen schriftlich erläutert.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cs typeface="Arial" charset="0"/>
              </a:rPr>
              <a:t>Außerdem erhalten Sie ein Angebot für ein weiteres Beratungs-gespräch in der Schule.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cs typeface="Arial" charset="0"/>
              </a:rPr>
              <a:t>Wenn Sie an Ihrer Wahl des Bildungsganges festhalten wollen, teilen Sie dies der Grundschule bis zum </a:t>
            </a:r>
            <a:r>
              <a:rPr lang="de-DE" altLang="de-DE" sz="1800" dirty="0">
                <a:solidFill>
                  <a:schemeClr val="accent2"/>
                </a:solidFill>
                <a:cs typeface="Arial" charset="0"/>
              </a:rPr>
              <a:t>24. März </a:t>
            </a:r>
            <a:r>
              <a:rPr lang="de-DE" altLang="de-DE" sz="1800" dirty="0">
                <a:cs typeface="Arial" charset="0"/>
              </a:rPr>
              <a:t>schriftlich mit.</a:t>
            </a:r>
          </a:p>
          <a:p>
            <a:pPr eaLnBrk="1" hangingPunct="1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cs typeface="Arial" charset="0"/>
              </a:rPr>
              <a:t>Die Entscheidung über den Bildungsgang treffen und verantworten letztlich Sie als Eltern.</a:t>
            </a:r>
          </a:p>
          <a:p>
            <a:pPr eaLnBrk="1" hangingPunct="1"/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0695979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dirty="0"/>
              <a:t>Wir wünschen Ihnen einen schöne Abend!</a:t>
            </a:r>
          </a:p>
        </p:txBody>
      </p:sp>
      <p:pic>
        <p:nvPicPr>
          <p:cNvPr id="34819" name="Picture 4" descr="Schule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4650" y="3213100"/>
            <a:ext cx="3275013" cy="2212975"/>
          </a:xfrm>
          <a:noFill/>
        </p:spPr>
      </p:pic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3708400" y="2205038"/>
            <a:ext cx="1446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4000"/>
              <a:t>Ende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47900" y="304800"/>
            <a:ext cx="400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4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536" y="841067"/>
            <a:ext cx="8101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r>
              <a:rPr lang="de-DE" sz="3200" b="1" dirty="0">
                <a:solidFill>
                  <a:schemeClr val="tx2"/>
                </a:solidFill>
                <a:latin typeface="Agfa Rotis Semisans" pitchFamily="34" charset="0"/>
              </a:rPr>
              <a:t>		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73200" y="4010025"/>
            <a:ext cx="7137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51050" y="366553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051050" y="37163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195513" y="3644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31639" y="1988841"/>
            <a:ext cx="670708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/>
          </a:p>
          <a:p>
            <a:pPr algn="ctr"/>
            <a:endParaRPr lang="de-DE" sz="2800" dirty="0"/>
          </a:p>
          <a:p>
            <a:pPr algn="ctr"/>
            <a:r>
              <a:rPr lang="de-DE" sz="3200" dirty="0"/>
              <a:t>Bildungswege in Hessen </a:t>
            </a:r>
            <a:br>
              <a:rPr lang="de-DE" sz="3200" dirty="0"/>
            </a:br>
            <a:r>
              <a:rPr lang="de-DE" sz="3200" dirty="0"/>
              <a:t>in einer Übersicht des </a:t>
            </a:r>
            <a:br>
              <a:rPr lang="de-DE" sz="3200" dirty="0"/>
            </a:br>
            <a:r>
              <a:rPr lang="de-DE" sz="3200" dirty="0"/>
              <a:t>Hessischen Kultusministeriums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47900" y="304800"/>
            <a:ext cx="400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7544" y="712945"/>
            <a:ext cx="81010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>
                <a:solidFill>
                  <a:schemeClr val="tx1"/>
                </a:solidFill>
              </a:rPr>
              <a:t>2. Bildungswege auf einen Blick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2400" b="1" dirty="0">
                <a:solidFill>
                  <a:schemeClr val="tx1"/>
                </a:solidFill>
              </a:rPr>
              <a:t>    Wie geht es weiter nach der Grundschule?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fa Rotis Semisans" pitchFamily="34" charset="0"/>
                <a:ea typeface="+mn-ea"/>
                <a:cs typeface="+mn-cs"/>
              </a:rPr>
              <a:t>	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73200" y="4010025"/>
            <a:ext cx="7137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51050" y="366553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051050" y="37163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195513" y="3644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64EF7833-65D5-4B20-B177-2E31B825CBCD}"/>
              </a:ext>
            </a:extLst>
          </p:cNvPr>
          <p:cNvSpPr txBox="1">
            <a:spLocks/>
          </p:cNvSpPr>
          <p:nvPr/>
        </p:nvSpPr>
        <p:spPr bwMode="auto">
          <a:xfrm>
            <a:off x="531813" y="19796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rPr>
              <a:t>Auf den Bildungsgang der Grundschule bauen die drei </a:t>
            </a:r>
          </a:p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rPr>
              <a:t>Bildungsgänge der Sekundarstufe I (Mittelstufe) auf.</a:t>
            </a:r>
          </a:p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de-DE" altLang="de-DE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de-DE" altLang="de-DE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/>
                <a:ea typeface="MS PGothic" pitchFamily="34" charset="-128"/>
                <a:cs typeface="+mn-cs"/>
              </a:rPr>
              <a:t>Nach der Jahrgangsstufe 4 wechselt Ihr Kind nun in eine</a:t>
            </a:r>
          </a:p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2D2DB9">
                    <a:lumMod val="75000"/>
                  </a:srgbClr>
                </a:solidFill>
                <a:effectLst/>
                <a:uLnTx/>
                <a:uFillTx/>
                <a:latin typeface="Arial"/>
                <a:ea typeface="MS PGothic" pitchFamily="34" charset="-128"/>
                <a:cs typeface="+mn-cs"/>
              </a:rPr>
              <a:t> weiterführende Schule.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CDDF0EE-19E1-4C13-988B-3F7441F63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662" y="2924944"/>
            <a:ext cx="7242676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865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8750" cy="1371600"/>
          </a:xfrm>
        </p:spPr>
        <p:txBody>
          <a:bodyPr/>
          <a:lstStyle/>
          <a:p>
            <a:pPr eaLnBrk="1" hangingPunct="1"/>
            <a:r>
              <a:rPr lang="de-DE" sz="28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r>
              <a:rPr lang="de-DE" sz="36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  <a:endParaRPr lang="de-DE" sz="2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sz="2000" b="1" dirty="0">
                <a:latin typeface="Arial"/>
                <a:cs typeface="Arial" charset="0"/>
              </a:rPr>
              <a:t>Bildungsgänge und Schulformen – Was ist der Unterschied?</a:t>
            </a:r>
            <a:br>
              <a:rPr lang="de-DE" altLang="de-DE" sz="2000" dirty="0">
                <a:latin typeface="Arial"/>
                <a:cs typeface="Arial" charset="0"/>
              </a:rPr>
            </a:br>
            <a:endParaRPr lang="de-DE" altLang="de-DE" sz="2000" dirty="0">
              <a:latin typeface="Arial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 charset="0"/>
              </a:rPr>
              <a:t>In </a:t>
            </a: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der Sekundarstufe I gibt es drei Bildungsgänge, die zu </a:t>
            </a:r>
            <a:r>
              <a:rPr kumimoji="0" lang="de-DE" altLang="de-DE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ver-schiedenen</a:t>
            </a: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Abschlüssen führen:</a:t>
            </a: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Hauptschulbildungsgang 	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	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Hauptschulabschluss</a:t>
            </a: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Realschulbildungsgang 	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	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Mittlerer Abschluss 						(Realschulabschluss)</a:t>
            </a: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Gymnasialer Bildungsgang 	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	Allgemeine Hochschulreife 					(Abitur)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Es gibt unterschiedliche Schulformen, an denen diese Bildungsgänge durchlaufen und die entsprechenden Abschlüsse erworben werden können.</a:t>
            </a:r>
          </a:p>
          <a:p>
            <a:pPr eaLnBrk="1" hangingPunct="1">
              <a:lnSpc>
                <a:spcPct val="90000"/>
              </a:lnSpc>
            </a:pPr>
            <a:endParaRPr lang="de-DE" altLang="de-DE" sz="2000" dirty="0"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3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8750" cy="1371600"/>
          </a:xfrm>
        </p:spPr>
        <p:txBody>
          <a:bodyPr/>
          <a:lstStyle/>
          <a:p>
            <a:pPr eaLnBrk="1" hangingPunct="1"/>
            <a:r>
              <a:rPr lang="de-DE" sz="2800" b="1" dirty="0">
                <a:solidFill>
                  <a:schemeClr val="tx2"/>
                </a:solidFill>
                <a:latin typeface="+mj-lt"/>
              </a:rPr>
              <a:t>2. Bildungswege auf einen Blick</a:t>
            </a:r>
            <a:br>
              <a:rPr lang="de-DE" sz="2800" b="1" dirty="0">
                <a:solidFill>
                  <a:schemeClr val="tx2"/>
                </a:solidFill>
                <a:latin typeface="+mj-lt"/>
              </a:rPr>
            </a:br>
            <a:r>
              <a:rPr lang="de-DE" sz="2800" b="1" dirty="0">
                <a:solidFill>
                  <a:schemeClr val="tx2"/>
                </a:solidFill>
                <a:latin typeface="+mj-lt"/>
              </a:rPr>
              <a:t>    Schulform Realschule</a:t>
            </a:r>
            <a:r>
              <a:rPr lang="de-DE" sz="3600" b="1" dirty="0">
                <a:solidFill>
                  <a:schemeClr val="tx2"/>
                </a:solidFill>
                <a:latin typeface="Agfa Rotis Semisans" pitchFamily="34" charset="0"/>
              </a:rPr>
              <a:t>	</a:t>
            </a:r>
            <a:endParaRPr lang="de-DE" sz="28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20000" cy="4200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de-DE" sz="2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Die erste Fremdsprache ist verbindlich und versetzungsrelevant. 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sz="2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In der Regel wird Englisch als erste Fremdsprache angeboten. 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sz="2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Zweite Fremdsprache ist in der Regel Französisch.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sz="2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Weitere Fremdsprachen können im Rahmen der Stundentafel zugelassen werden, wenn die Voraussetzungen dafür an der Schule gegeben sind.</a:t>
            </a:r>
          </a:p>
          <a:p>
            <a:pPr eaLnBrk="1" hangingPunct="1">
              <a:lnSpc>
                <a:spcPct val="90000"/>
              </a:lnSpc>
            </a:pPr>
            <a:r>
              <a:rPr kumimoji="0" lang="de-DE" sz="2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Bei entsprechenden Leistungen ist nach der Sekundarstufe I ein direkter Wechsel in den gymnasialen Bildungsgang (gymnasiale Oberstufe oder Berufliches Gymnasium) möglich.</a:t>
            </a:r>
          </a:p>
          <a:p>
            <a:pPr eaLnBrk="1" hangingPunct="1">
              <a:lnSpc>
                <a:spcPct val="90000"/>
              </a:lnSpc>
            </a:pPr>
            <a:endParaRPr lang="de-DE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26348650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3290</Words>
  <Application>Microsoft Office PowerPoint</Application>
  <PresentationFormat>Bildschirmpräsentation (4:3)</PresentationFormat>
  <Paragraphs>577</Paragraphs>
  <Slides>57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57</vt:i4>
      </vt:variant>
    </vt:vector>
  </HeadingPairs>
  <TitlesOfParts>
    <vt:vector size="71" baseType="lpstr">
      <vt:lpstr>Agfa Rotis Semisans</vt:lpstr>
      <vt:lpstr>Arial</vt:lpstr>
      <vt:lpstr>Calibri</vt:lpstr>
      <vt:lpstr>Century Gothic</vt:lpstr>
      <vt:lpstr>Courier New</vt:lpstr>
      <vt:lpstr>Tahoma</vt:lpstr>
      <vt:lpstr>Tempus Sans ITC</vt:lpstr>
      <vt:lpstr>Times</vt:lpstr>
      <vt:lpstr>Times New Roman</vt:lpstr>
      <vt:lpstr>Verdana</vt:lpstr>
      <vt:lpstr>Wingdings</vt:lpstr>
      <vt:lpstr>Profil</vt:lpstr>
      <vt:lpstr>Standarddesign</vt:lpstr>
      <vt:lpstr>3_Profil</vt:lpstr>
      <vt:lpstr>Welche Schule für mein Kind?</vt:lpstr>
      <vt:lpstr>Gliederung</vt:lpstr>
      <vt:lpstr>1. Einleitung</vt:lpstr>
      <vt:lpstr>1. Einleitung</vt:lpstr>
      <vt:lpstr>1. Einleitung</vt:lpstr>
      <vt:lpstr>PowerPoint-Präsentation</vt:lpstr>
      <vt:lpstr>PowerPoint-Präsentation</vt:lpstr>
      <vt:lpstr>2. Bildungswege auf einen Blick </vt:lpstr>
      <vt:lpstr>2. Bildungswege auf einen Blick     Schulform Realschule </vt:lpstr>
      <vt:lpstr>2. Bildungswege auf einen Blick     Schulform Gymnasium </vt:lpstr>
      <vt:lpstr>3. Bildungswege nach der GS:     Schulform Gymnasium - Wünschenswertes</vt:lpstr>
      <vt:lpstr>2. Bildungswege auf einen Blick     Schulform kooperative Gesamtschule</vt:lpstr>
      <vt:lpstr>2. Bildungswege auf einen Blick     Schulform integrierte Gesamtschule</vt:lpstr>
      <vt:lpstr>PowerPoint-Präsentation</vt:lpstr>
      <vt:lpstr>PowerPoint-Präsentation</vt:lpstr>
      <vt:lpstr>PowerPoint-Präsentation</vt:lpstr>
      <vt:lpstr>Bildungswege in Hessen</vt:lpstr>
      <vt:lpstr>PowerPoint-Präsentation</vt:lpstr>
      <vt:lpstr>PowerPoint-Präsentation</vt:lpstr>
      <vt:lpstr>PowerPoint-Präsentation</vt:lpstr>
      <vt:lpstr>3. Vorstellung Schulen     Ziele der Förderstufe</vt:lpstr>
      <vt:lpstr>3. Vorstellung Schulen     Maßnahmen I</vt:lpstr>
      <vt:lpstr>3. Vorstellung Schulen     Maßnahmen II (Förderung)</vt:lpstr>
      <vt:lpstr>3. Vorstellung Schulen     Bildungswege</vt:lpstr>
      <vt:lpstr>3. Vorstellung der Schulen     Differenzierung</vt:lpstr>
      <vt:lpstr>3. Vorstellung der Schulen     Kurzprofil der GaG</vt:lpstr>
      <vt:lpstr>3. Vorstellung der Schulen     Konzept</vt:lpstr>
      <vt:lpstr>3. Vorstellung der Schulen     Termine</vt:lpstr>
      <vt:lpstr>PowerPoint-Präsentation</vt:lpstr>
      <vt:lpstr>3. Vorstellung der Schulen     Erweiterung des Schulangebots</vt:lpstr>
      <vt:lpstr>3. Vorstellung der Schulen     Kurzprofil Maria-Ward</vt:lpstr>
      <vt:lpstr>3. Vorstellung der Schulen     Abschlüsse</vt:lpstr>
      <vt:lpstr>3. Vorstellung der Schulen     Termine</vt:lpstr>
      <vt:lpstr>PowerPoint-Präsentation</vt:lpstr>
      <vt:lpstr>3. Vorstellung der Schulen     Fremdsprachen</vt:lpstr>
      <vt:lpstr>3. Vorstellung der Schulen     Kurzprofil HUS</vt:lpstr>
      <vt:lpstr>3. Vorstellung der Schulen     Termine HUS</vt:lpstr>
      <vt:lpstr>3. Vorstellung der Schulen     Weitere Informationen</vt:lpstr>
      <vt:lpstr>PowerPoint-Präsentation</vt:lpstr>
      <vt:lpstr>3. Vorstellung der Schulen     Fremdsprachen</vt:lpstr>
      <vt:lpstr>3. Vorstellung der Schulen     Kurzprofil KFG I</vt:lpstr>
      <vt:lpstr>3. Vorstellung der Schulen     Kurzprofil KFG II</vt:lpstr>
      <vt:lpstr>3. Vorstellung der Schulen     Termine KFG</vt:lpstr>
      <vt:lpstr>3. Vorstellung der Schulen     Termine KFG</vt:lpstr>
      <vt:lpstr>3. Vorstellung der Schulen     Termine KFG</vt:lpstr>
      <vt:lpstr>PowerPoint-Präsentation</vt:lpstr>
      <vt:lpstr>4. Übergang in die weiterführenden Schulen:      Allgemeines</vt:lpstr>
      <vt:lpstr>4. Übergang in die weiterführenden Schulen:       Allgemeines II</vt:lpstr>
      <vt:lpstr>4. Übergang in die weiterführenden Schulen:     Allgemeines III</vt:lpstr>
      <vt:lpstr>4. Übergang in die weiterführenden Schulen:     Allgemeines IV</vt:lpstr>
      <vt:lpstr>4. Übergang in die weiterführenden Schulen:       Prozedere I </vt:lpstr>
      <vt:lpstr>4. Übergang in die weiterführenden Schulen:       Prozedere II</vt:lpstr>
      <vt:lpstr>4. Übergang in die weiterführenden Schulen:       Prozedere III</vt:lpstr>
      <vt:lpstr>4. Übergang in die weiterführenden Schulen:     Prozedere IV</vt:lpstr>
      <vt:lpstr>4. Übergang in die weiterführenden      Schulen:  Prozedere IV</vt:lpstr>
      <vt:lpstr>4. Übergang in die weiterführenden Schulen:     Prozedere V</vt:lpstr>
      <vt:lpstr>Wir wünschen Ihnen einen schöne Abend!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Bihr</dc:creator>
  <cp:lastModifiedBy>Annette Rübner</cp:lastModifiedBy>
  <cp:revision>271</cp:revision>
  <cp:lastPrinted>2019-10-28T19:31:27Z</cp:lastPrinted>
  <dcterms:created xsi:type="dcterms:W3CDTF">2005-12-06T19:06:14Z</dcterms:created>
  <dcterms:modified xsi:type="dcterms:W3CDTF">2022-11-16T12:31:21Z</dcterms:modified>
</cp:coreProperties>
</file>